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84" r:id="rId6"/>
    <p:sldId id="260" r:id="rId7"/>
    <p:sldId id="293" r:id="rId8"/>
    <p:sldId id="282" r:id="rId9"/>
    <p:sldId id="263" r:id="rId10"/>
    <p:sldId id="294" r:id="rId11"/>
    <p:sldId id="286" r:id="rId12"/>
    <p:sldId id="295" r:id="rId13"/>
    <p:sldId id="273" r:id="rId14"/>
    <p:sldId id="304" r:id="rId15"/>
    <p:sldId id="297" r:id="rId16"/>
    <p:sldId id="298" r:id="rId17"/>
    <p:sldId id="299" r:id="rId18"/>
    <p:sldId id="300" r:id="rId19"/>
    <p:sldId id="301" r:id="rId20"/>
    <p:sldId id="302"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F94626-FEA3-C645-A3A5-EF5B3CC6C02B}">
          <p14:sldIdLst>
            <p14:sldId id="256"/>
            <p14:sldId id="257"/>
            <p14:sldId id="258"/>
            <p14:sldId id="259"/>
            <p14:sldId id="284"/>
            <p14:sldId id="260"/>
            <p14:sldId id="293"/>
            <p14:sldId id="282"/>
            <p14:sldId id="263"/>
            <p14:sldId id="294"/>
            <p14:sldId id="286"/>
            <p14:sldId id="295"/>
            <p14:sldId id="273"/>
            <p14:sldId id="304"/>
            <p14:sldId id="297"/>
            <p14:sldId id="298"/>
            <p14:sldId id="299"/>
            <p14:sldId id="300"/>
            <p14:sldId id="301"/>
            <p14:sldId id="302"/>
            <p14:sldId id="27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esa Huls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E97D5"/>
    <a:srgbClr val="4D96D4"/>
    <a:srgbClr val="FBF7EE"/>
    <a:srgbClr val="FEFCFA"/>
    <a:srgbClr val="FBF6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4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Sales</c:v>
                </c:pt>
              </c:strCache>
            </c:strRef>
          </c:tx>
          <c:cat>
            <c:strRef>
              <c:f>Sheet1!$A$2:$A$9</c:f>
              <c:strCache>
                <c:ptCount val="8"/>
                <c:pt idx="0">
                  <c:v>Asian/Pacific Islander</c:v>
                </c:pt>
                <c:pt idx="1">
                  <c:v>Black/African American</c:v>
                </c:pt>
                <c:pt idx="2">
                  <c:v>Hispanic/Latino</c:v>
                </c:pt>
                <c:pt idx="3">
                  <c:v>Middle Eastern/Arab</c:v>
                </c:pt>
                <c:pt idx="4">
                  <c:v>Native American</c:v>
                </c:pt>
                <c:pt idx="5">
                  <c:v>White/Caucasian</c:v>
                </c:pt>
                <c:pt idx="6">
                  <c:v>Biracial</c:v>
                </c:pt>
                <c:pt idx="7">
                  <c:v>Other</c:v>
                </c:pt>
              </c:strCache>
            </c:strRef>
          </c:cat>
          <c:val>
            <c:numRef>
              <c:f>Sheet1!$B$2:$B$9</c:f>
              <c:numCache>
                <c:formatCode>General</c:formatCode>
                <c:ptCount val="8"/>
                <c:pt idx="0">
                  <c:v>7.8</c:v>
                </c:pt>
                <c:pt idx="1">
                  <c:v>17.8</c:v>
                </c:pt>
                <c:pt idx="2">
                  <c:v>19.5</c:v>
                </c:pt>
                <c:pt idx="3">
                  <c:v>0.8</c:v>
                </c:pt>
                <c:pt idx="4">
                  <c:v>0.9</c:v>
                </c:pt>
                <c:pt idx="5">
                  <c:v>47.0</c:v>
                </c:pt>
                <c:pt idx="6">
                  <c:v>5.6</c:v>
                </c:pt>
                <c:pt idx="7">
                  <c:v>0.5</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54792813297048"/>
          <c:y val="0.00242839985069822"/>
          <c:w val="0.316303711116264"/>
          <c:h val="0.907926362993693"/>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Sales</c:v>
                </c:pt>
              </c:strCache>
            </c:strRef>
          </c:tx>
          <c:cat>
            <c:strRef>
              <c:f>Sheet1!$A$2:$A$4</c:f>
              <c:strCache>
                <c:ptCount val="3"/>
                <c:pt idx="0">
                  <c:v>Male</c:v>
                </c:pt>
                <c:pt idx="1">
                  <c:v>Female</c:v>
                </c:pt>
                <c:pt idx="2">
                  <c:v>Other</c:v>
                </c:pt>
              </c:strCache>
            </c:strRef>
          </c:cat>
          <c:val>
            <c:numRef>
              <c:f>Sheet1!$B$2:$B$4</c:f>
              <c:numCache>
                <c:formatCode>General</c:formatCode>
                <c:ptCount val="3"/>
                <c:pt idx="0">
                  <c:v>28.7</c:v>
                </c:pt>
                <c:pt idx="1">
                  <c:v>70.6</c:v>
                </c:pt>
                <c:pt idx="2">
                  <c:v>0.6</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85576022320311"/>
          <c:y val="0.321516218971716"/>
          <c:w val="0.20390672059544"/>
          <c:h val="0.357533196414882"/>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strRef>
              <c:f>Sheet1!$A$2:$A$6</c:f>
              <c:strCache>
                <c:ptCount val="5"/>
                <c:pt idx="0">
                  <c:v>Baseline</c:v>
                </c:pt>
                <c:pt idx="1">
                  <c:v>T 1</c:v>
                </c:pt>
                <c:pt idx="2">
                  <c:v>T 2</c:v>
                </c:pt>
                <c:pt idx="3">
                  <c:v>T 3</c:v>
                </c:pt>
                <c:pt idx="4">
                  <c:v>T 4</c:v>
                </c:pt>
              </c:strCache>
            </c:strRef>
          </c:cat>
          <c:val>
            <c:numRef>
              <c:f>Sheet1!$B$2:$B$6</c:f>
              <c:numCache>
                <c:formatCode>General</c:formatCode>
                <c:ptCount val="5"/>
                <c:pt idx="0">
                  <c:v>8.488000000000001</c:v>
                </c:pt>
                <c:pt idx="1">
                  <c:v>9.448</c:v>
                </c:pt>
                <c:pt idx="2">
                  <c:v>8.138</c:v>
                </c:pt>
                <c:pt idx="3">
                  <c:v>7.896999999999998</c:v>
                </c:pt>
                <c:pt idx="4">
                  <c:v>8.016</c:v>
                </c:pt>
              </c:numCache>
            </c:numRef>
          </c:val>
          <c:smooth val="0"/>
        </c:ser>
        <c:dLbls>
          <c:showLegendKey val="0"/>
          <c:showVal val="0"/>
          <c:showCatName val="0"/>
          <c:showSerName val="0"/>
          <c:showPercent val="0"/>
          <c:showBubbleSize val="0"/>
        </c:dLbls>
        <c:hiLowLines/>
        <c:marker val="1"/>
        <c:smooth val="0"/>
        <c:axId val="-2049518392"/>
        <c:axId val="-2053567800"/>
      </c:lineChart>
      <c:catAx>
        <c:axId val="-2049518392"/>
        <c:scaling>
          <c:orientation val="minMax"/>
        </c:scaling>
        <c:delete val="0"/>
        <c:axPos val="b"/>
        <c:title>
          <c:tx>
            <c:rich>
              <a:bodyPr/>
              <a:lstStyle/>
              <a:p>
                <a:pPr>
                  <a:defRPr/>
                </a:pPr>
                <a:r>
                  <a:rPr lang="en-US"/>
                  <a:t>Tweets</a:t>
                </a:r>
              </a:p>
            </c:rich>
          </c:tx>
          <c:layout/>
          <c:overlay val="0"/>
        </c:title>
        <c:majorTickMark val="out"/>
        <c:minorTickMark val="none"/>
        <c:tickLblPos val="nextTo"/>
        <c:crossAx val="-2053567800"/>
        <c:crosses val="autoZero"/>
        <c:auto val="1"/>
        <c:lblAlgn val="ctr"/>
        <c:lblOffset val="100"/>
        <c:noMultiLvlLbl val="0"/>
      </c:catAx>
      <c:valAx>
        <c:axId val="-2053567800"/>
        <c:scaling>
          <c:orientation val="minMax"/>
          <c:max val="10.0"/>
          <c:min val="7.5"/>
        </c:scaling>
        <c:delete val="0"/>
        <c:axPos val="l"/>
        <c:majorGridlines/>
        <c:title>
          <c:tx>
            <c:rich>
              <a:bodyPr/>
              <a:lstStyle/>
              <a:p>
                <a:pPr>
                  <a:defRPr/>
                </a:pPr>
                <a:r>
                  <a:rPr lang="en-US"/>
                  <a:t>Stigma</a:t>
                </a:r>
              </a:p>
            </c:rich>
          </c:tx>
          <c:layout/>
          <c:overlay val="0"/>
        </c:title>
        <c:numFmt formatCode="General" sourceLinked="1"/>
        <c:majorTickMark val="out"/>
        <c:minorTickMark val="none"/>
        <c:tickLblPos val="nextTo"/>
        <c:crossAx val="-2049518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tx>
            <c:strRef>
              <c:f>Sheet1!$B$1</c:f>
              <c:strCache>
                <c:ptCount val="1"/>
                <c:pt idx="0">
                  <c:v>Tx</c:v>
                </c:pt>
              </c:strCache>
            </c:strRef>
          </c:tx>
          <c:marker>
            <c:symbol val="none"/>
          </c:marker>
          <c:cat>
            <c:strRef>
              <c:f>Sheet1!$A$2:$A$6</c:f>
              <c:strCache>
                <c:ptCount val="5"/>
                <c:pt idx="0">
                  <c:v>Baseline</c:v>
                </c:pt>
                <c:pt idx="1">
                  <c:v>T 1</c:v>
                </c:pt>
                <c:pt idx="2">
                  <c:v>T 2</c:v>
                </c:pt>
                <c:pt idx="3">
                  <c:v>T 3</c:v>
                </c:pt>
                <c:pt idx="4">
                  <c:v>T 4</c:v>
                </c:pt>
              </c:strCache>
            </c:strRef>
          </c:cat>
          <c:val>
            <c:numRef>
              <c:f>Sheet1!$B$2:$B$6</c:f>
              <c:numCache>
                <c:formatCode>General</c:formatCode>
                <c:ptCount val="5"/>
                <c:pt idx="0">
                  <c:v>8.290000000000001</c:v>
                </c:pt>
                <c:pt idx="1">
                  <c:v>9.290000000000001</c:v>
                </c:pt>
                <c:pt idx="2">
                  <c:v>7.970000000000001</c:v>
                </c:pt>
                <c:pt idx="3">
                  <c:v>7.73</c:v>
                </c:pt>
                <c:pt idx="4">
                  <c:v>7.73</c:v>
                </c:pt>
              </c:numCache>
            </c:numRef>
          </c:val>
          <c:smooth val="0"/>
        </c:ser>
        <c:ser>
          <c:idx val="1"/>
          <c:order val="1"/>
          <c:tx>
            <c:strRef>
              <c:f>Sheet1!$C$1</c:f>
              <c:strCache>
                <c:ptCount val="1"/>
                <c:pt idx="0">
                  <c:v>No Tx</c:v>
                </c:pt>
              </c:strCache>
            </c:strRef>
          </c:tx>
          <c:marker>
            <c:symbol val="none"/>
          </c:marker>
          <c:cat>
            <c:strRef>
              <c:f>Sheet1!$A$2:$A$6</c:f>
              <c:strCache>
                <c:ptCount val="5"/>
                <c:pt idx="0">
                  <c:v>Baseline</c:v>
                </c:pt>
                <c:pt idx="1">
                  <c:v>T 1</c:v>
                </c:pt>
                <c:pt idx="2">
                  <c:v>T 2</c:v>
                </c:pt>
                <c:pt idx="3">
                  <c:v>T 3</c:v>
                </c:pt>
                <c:pt idx="4">
                  <c:v>T 4</c:v>
                </c:pt>
              </c:strCache>
            </c:strRef>
          </c:cat>
          <c:val>
            <c:numRef>
              <c:f>Sheet1!$C$2:$C$6</c:f>
              <c:numCache>
                <c:formatCode>General</c:formatCode>
                <c:ptCount val="5"/>
                <c:pt idx="0">
                  <c:v>8.57</c:v>
                </c:pt>
                <c:pt idx="1">
                  <c:v>9.51</c:v>
                </c:pt>
                <c:pt idx="2">
                  <c:v>8.210000000000001</c:v>
                </c:pt>
                <c:pt idx="3">
                  <c:v>7.96</c:v>
                </c:pt>
                <c:pt idx="4">
                  <c:v>8.130000000000001</c:v>
                </c:pt>
              </c:numCache>
            </c:numRef>
          </c:val>
          <c:smooth val="0"/>
        </c:ser>
        <c:dLbls>
          <c:showLegendKey val="0"/>
          <c:showVal val="0"/>
          <c:showCatName val="0"/>
          <c:showSerName val="0"/>
          <c:showPercent val="0"/>
          <c:showBubbleSize val="0"/>
        </c:dLbls>
        <c:marker val="1"/>
        <c:smooth val="0"/>
        <c:axId val="2084662552"/>
        <c:axId val="-2082060744"/>
      </c:lineChart>
      <c:catAx>
        <c:axId val="2084662552"/>
        <c:scaling>
          <c:orientation val="minMax"/>
        </c:scaling>
        <c:delete val="0"/>
        <c:axPos val="b"/>
        <c:title>
          <c:tx>
            <c:rich>
              <a:bodyPr/>
              <a:lstStyle/>
              <a:p>
                <a:pPr>
                  <a:defRPr/>
                </a:pPr>
                <a:r>
                  <a:rPr lang="en-US"/>
                  <a:t>Tweets</a:t>
                </a:r>
              </a:p>
            </c:rich>
          </c:tx>
          <c:layout/>
          <c:overlay val="0"/>
        </c:title>
        <c:majorTickMark val="none"/>
        <c:minorTickMark val="out"/>
        <c:tickLblPos val="nextTo"/>
        <c:crossAx val="-2082060744"/>
        <c:crosses val="autoZero"/>
        <c:auto val="1"/>
        <c:lblAlgn val="ctr"/>
        <c:lblOffset val="100"/>
        <c:noMultiLvlLbl val="0"/>
      </c:catAx>
      <c:valAx>
        <c:axId val="-2082060744"/>
        <c:scaling>
          <c:orientation val="minMax"/>
          <c:max val="10.0"/>
          <c:min val="7.5"/>
        </c:scaling>
        <c:delete val="0"/>
        <c:axPos val="l"/>
        <c:majorGridlines/>
        <c:title>
          <c:tx>
            <c:rich>
              <a:bodyPr rot="-5400000" vert="horz"/>
              <a:lstStyle/>
              <a:p>
                <a:pPr>
                  <a:defRPr/>
                </a:pPr>
                <a:r>
                  <a:rPr lang="en-US"/>
                  <a:t>Stigma</a:t>
                </a:r>
              </a:p>
            </c:rich>
          </c:tx>
          <c:layout/>
          <c:overlay val="0"/>
        </c:title>
        <c:numFmt formatCode="General" sourceLinked="1"/>
        <c:majorTickMark val="out"/>
        <c:minorTickMark val="none"/>
        <c:tickLblPos val="nextTo"/>
        <c:crossAx val="20846625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lineChart>
        <c:grouping val="standard"/>
        <c:varyColors val="0"/>
        <c:ser>
          <c:idx val="0"/>
          <c:order val="0"/>
          <c:tx>
            <c:strRef>
              <c:f>Sheet1!$B$1</c:f>
              <c:strCache>
                <c:ptCount val="1"/>
                <c:pt idx="0">
                  <c:v>Flexible </c:v>
                </c:pt>
              </c:strCache>
            </c:strRef>
          </c:tx>
          <c:marker>
            <c:symbol val="none"/>
          </c:marker>
          <c:cat>
            <c:strRef>
              <c:f>Sheet1!$A$2:$A$6</c:f>
              <c:strCache>
                <c:ptCount val="5"/>
                <c:pt idx="0">
                  <c:v>Baseline</c:v>
                </c:pt>
                <c:pt idx="1">
                  <c:v>T 1</c:v>
                </c:pt>
                <c:pt idx="2">
                  <c:v>T 2</c:v>
                </c:pt>
                <c:pt idx="3">
                  <c:v>T 3</c:v>
                </c:pt>
                <c:pt idx="4">
                  <c:v>T 4</c:v>
                </c:pt>
              </c:strCache>
            </c:strRef>
          </c:cat>
          <c:val>
            <c:numRef>
              <c:f>Sheet1!$B$2:$B$6</c:f>
              <c:numCache>
                <c:formatCode>General</c:formatCode>
                <c:ptCount val="5"/>
                <c:pt idx="0">
                  <c:v>8.01</c:v>
                </c:pt>
                <c:pt idx="1">
                  <c:v>9.05</c:v>
                </c:pt>
                <c:pt idx="2">
                  <c:v>7.98</c:v>
                </c:pt>
                <c:pt idx="3">
                  <c:v>7.6</c:v>
                </c:pt>
                <c:pt idx="4">
                  <c:v>7.819999999999998</c:v>
                </c:pt>
              </c:numCache>
            </c:numRef>
          </c:val>
          <c:smooth val="0"/>
        </c:ser>
        <c:ser>
          <c:idx val="1"/>
          <c:order val="1"/>
          <c:tx>
            <c:strRef>
              <c:f>Sheet1!$C$1</c:f>
              <c:strCache>
                <c:ptCount val="1"/>
                <c:pt idx="0">
                  <c:v>Average</c:v>
                </c:pt>
              </c:strCache>
            </c:strRef>
          </c:tx>
          <c:marker>
            <c:symbol val="none"/>
          </c:marker>
          <c:cat>
            <c:strRef>
              <c:f>Sheet1!$A$2:$A$6</c:f>
              <c:strCache>
                <c:ptCount val="5"/>
                <c:pt idx="0">
                  <c:v>Baseline</c:v>
                </c:pt>
                <c:pt idx="1">
                  <c:v>T 1</c:v>
                </c:pt>
                <c:pt idx="2">
                  <c:v>T 2</c:v>
                </c:pt>
                <c:pt idx="3">
                  <c:v>T 3</c:v>
                </c:pt>
                <c:pt idx="4">
                  <c:v>T 4</c:v>
                </c:pt>
              </c:strCache>
            </c:strRef>
          </c:cat>
          <c:val>
            <c:numRef>
              <c:f>Sheet1!$C$2:$C$6</c:f>
              <c:numCache>
                <c:formatCode>General</c:formatCode>
                <c:ptCount val="5"/>
                <c:pt idx="0">
                  <c:v>8.48</c:v>
                </c:pt>
                <c:pt idx="1">
                  <c:v>9.48</c:v>
                </c:pt>
                <c:pt idx="2">
                  <c:v>8.11</c:v>
                </c:pt>
                <c:pt idx="3">
                  <c:v>7.89</c:v>
                </c:pt>
                <c:pt idx="4">
                  <c:v>8.030000000000001</c:v>
                </c:pt>
              </c:numCache>
            </c:numRef>
          </c:val>
          <c:smooth val="0"/>
        </c:ser>
        <c:ser>
          <c:idx val="2"/>
          <c:order val="2"/>
          <c:tx>
            <c:strRef>
              <c:f>Sheet1!$D$1</c:f>
              <c:strCache>
                <c:ptCount val="1"/>
                <c:pt idx="0">
                  <c:v>Inflexible</c:v>
                </c:pt>
              </c:strCache>
            </c:strRef>
          </c:tx>
          <c:marker>
            <c:symbol val="none"/>
          </c:marker>
          <c:cat>
            <c:strRef>
              <c:f>Sheet1!$A$2:$A$6</c:f>
              <c:strCache>
                <c:ptCount val="5"/>
                <c:pt idx="0">
                  <c:v>Baseline</c:v>
                </c:pt>
                <c:pt idx="1">
                  <c:v>T 1</c:v>
                </c:pt>
                <c:pt idx="2">
                  <c:v>T 2</c:v>
                </c:pt>
                <c:pt idx="3">
                  <c:v>T 3</c:v>
                </c:pt>
                <c:pt idx="4">
                  <c:v>T 4</c:v>
                </c:pt>
              </c:strCache>
            </c:strRef>
          </c:cat>
          <c:val>
            <c:numRef>
              <c:f>Sheet1!$D$2:$D$6</c:f>
              <c:numCache>
                <c:formatCode>General</c:formatCode>
                <c:ptCount val="5"/>
                <c:pt idx="0">
                  <c:v>8.99</c:v>
                </c:pt>
                <c:pt idx="1">
                  <c:v>9.700000000000001</c:v>
                </c:pt>
                <c:pt idx="2">
                  <c:v>8.41</c:v>
                </c:pt>
                <c:pt idx="3">
                  <c:v>8.19</c:v>
                </c:pt>
                <c:pt idx="4">
                  <c:v>8.16</c:v>
                </c:pt>
              </c:numCache>
            </c:numRef>
          </c:val>
          <c:smooth val="0"/>
        </c:ser>
        <c:dLbls>
          <c:showLegendKey val="0"/>
          <c:showVal val="0"/>
          <c:showCatName val="0"/>
          <c:showSerName val="0"/>
          <c:showPercent val="0"/>
          <c:showBubbleSize val="0"/>
        </c:dLbls>
        <c:marker val="1"/>
        <c:smooth val="0"/>
        <c:axId val="-2058634952"/>
        <c:axId val="-2055935992"/>
      </c:lineChart>
      <c:catAx>
        <c:axId val="-2058634952"/>
        <c:scaling>
          <c:orientation val="minMax"/>
        </c:scaling>
        <c:delete val="0"/>
        <c:axPos val="b"/>
        <c:title>
          <c:tx>
            <c:rich>
              <a:bodyPr/>
              <a:lstStyle/>
              <a:p>
                <a:pPr>
                  <a:defRPr/>
                </a:pPr>
                <a:r>
                  <a:rPr lang="en-US"/>
                  <a:t>Tweets</a:t>
                </a:r>
              </a:p>
            </c:rich>
          </c:tx>
          <c:layout/>
          <c:overlay val="0"/>
        </c:title>
        <c:majorTickMark val="none"/>
        <c:minorTickMark val="out"/>
        <c:tickLblPos val="nextTo"/>
        <c:crossAx val="-2055935992"/>
        <c:crosses val="autoZero"/>
        <c:auto val="1"/>
        <c:lblAlgn val="ctr"/>
        <c:lblOffset val="100"/>
        <c:noMultiLvlLbl val="0"/>
      </c:catAx>
      <c:valAx>
        <c:axId val="-2055935992"/>
        <c:scaling>
          <c:orientation val="minMax"/>
          <c:max val="10.0"/>
          <c:min val="7.5"/>
        </c:scaling>
        <c:delete val="0"/>
        <c:axPos val="l"/>
        <c:majorGridlines/>
        <c:title>
          <c:tx>
            <c:rich>
              <a:bodyPr rot="-5400000" vert="horz"/>
              <a:lstStyle/>
              <a:p>
                <a:pPr>
                  <a:defRPr/>
                </a:pPr>
                <a:r>
                  <a:rPr lang="en-US"/>
                  <a:t>Stigma</a:t>
                </a:r>
              </a:p>
            </c:rich>
          </c:tx>
          <c:layout/>
          <c:overlay val="0"/>
        </c:title>
        <c:numFmt formatCode="General" sourceLinked="1"/>
        <c:majorTickMark val="out"/>
        <c:minorTickMark val="none"/>
        <c:tickLblPos val="nextTo"/>
        <c:crossAx val="-20586349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lineChart>
        <c:grouping val="standard"/>
        <c:varyColors val="0"/>
        <c:ser>
          <c:idx val="0"/>
          <c:order val="0"/>
          <c:tx>
            <c:strRef>
              <c:f>Sheet1!$B$1</c:f>
              <c:strCache>
                <c:ptCount val="1"/>
                <c:pt idx="0">
                  <c:v>Low Distress</c:v>
                </c:pt>
              </c:strCache>
            </c:strRef>
          </c:tx>
          <c:marker>
            <c:symbol val="none"/>
          </c:marker>
          <c:cat>
            <c:strRef>
              <c:f>Sheet1!$A$2:$A$6</c:f>
              <c:strCache>
                <c:ptCount val="5"/>
                <c:pt idx="0">
                  <c:v>Baseline</c:v>
                </c:pt>
                <c:pt idx="1">
                  <c:v>T 1</c:v>
                </c:pt>
                <c:pt idx="2">
                  <c:v>T 2</c:v>
                </c:pt>
                <c:pt idx="3">
                  <c:v>T 3</c:v>
                </c:pt>
                <c:pt idx="4">
                  <c:v>T 4</c:v>
                </c:pt>
              </c:strCache>
            </c:strRef>
          </c:cat>
          <c:val>
            <c:numRef>
              <c:f>Sheet1!$B$2:$B$6</c:f>
              <c:numCache>
                <c:formatCode>General</c:formatCode>
                <c:ptCount val="5"/>
                <c:pt idx="0">
                  <c:v>8.02</c:v>
                </c:pt>
                <c:pt idx="1">
                  <c:v>9.09</c:v>
                </c:pt>
                <c:pt idx="2">
                  <c:v>7.84</c:v>
                </c:pt>
                <c:pt idx="3">
                  <c:v>7.51</c:v>
                </c:pt>
                <c:pt idx="4">
                  <c:v>7.55</c:v>
                </c:pt>
              </c:numCache>
            </c:numRef>
          </c:val>
          <c:smooth val="0"/>
        </c:ser>
        <c:ser>
          <c:idx val="1"/>
          <c:order val="1"/>
          <c:tx>
            <c:strRef>
              <c:f>Sheet1!$C$1</c:f>
              <c:strCache>
                <c:ptCount val="1"/>
                <c:pt idx="0">
                  <c:v>Medium Distress</c:v>
                </c:pt>
              </c:strCache>
            </c:strRef>
          </c:tx>
          <c:marker>
            <c:symbol val="none"/>
          </c:marker>
          <c:cat>
            <c:strRef>
              <c:f>Sheet1!$A$2:$A$6</c:f>
              <c:strCache>
                <c:ptCount val="5"/>
                <c:pt idx="0">
                  <c:v>Baseline</c:v>
                </c:pt>
                <c:pt idx="1">
                  <c:v>T 1</c:v>
                </c:pt>
                <c:pt idx="2">
                  <c:v>T 2</c:v>
                </c:pt>
                <c:pt idx="3">
                  <c:v>T 3</c:v>
                </c:pt>
                <c:pt idx="4">
                  <c:v>T 4</c:v>
                </c:pt>
              </c:strCache>
            </c:strRef>
          </c:cat>
          <c:val>
            <c:numRef>
              <c:f>Sheet1!$C$2:$C$6</c:f>
              <c:numCache>
                <c:formatCode>General</c:formatCode>
                <c:ptCount val="5"/>
                <c:pt idx="0">
                  <c:v>8.44</c:v>
                </c:pt>
                <c:pt idx="1">
                  <c:v>9.47</c:v>
                </c:pt>
                <c:pt idx="2">
                  <c:v>8.1</c:v>
                </c:pt>
                <c:pt idx="3">
                  <c:v>7.9</c:v>
                </c:pt>
                <c:pt idx="4">
                  <c:v>8.040000000000001</c:v>
                </c:pt>
              </c:numCache>
            </c:numRef>
          </c:val>
          <c:smooth val="0"/>
        </c:ser>
        <c:ser>
          <c:idx val="2"/>
          <c:order val="2"/>
          <c:tx>
            <c:strRef>
              <c:f>Sheet1!$D$1</c:f>
              <c:strCache>
                <c:ptCount val="1"/>
                <c:pt idx="0">
                  <c:v>High Distress</c:v>
                </c:pt>
              </c:strCache>
            </c:strRef>
          </c:tx>
          <c:marker>
            <c:symbol val="none"/>
          </c:marker>
          <c:cat>
            <c:strRef>
              <c:f>Sheet1!$A$2:$A$6</c:f>
              <c:strCache>
                <c:ptCount val="5"/>
                <c:pt idx="0">
                  <c:v>Baseline</c:v>
                </c:pt>
                <c:pt idx="1">
                  <c:v>T 1</c:v>
                </c:pt>
                <c:pt idx="2">
                  <c:v>T 2</c:v>
                </c:pt>
                <c:pt idx="3">
                  <c:v>T 3</c:v>
                </c:pt>
                <c:pt idx="4">
                  <c:v>T 4</c:v>
                </c:pt>
              </c:strCache>
            </c:strRef>
          </c:cat>
          <c:val>
            <c:numRef>
              <c:f>Sheet1!$D$2:$D$6</c:f>
              <c:numCache>
                <c:formatCode>General</c:formatCode>
                <c:ptCount val="5"/>
                <c:pt idx="0">
                  <c:v>9.16</c:v>
                </c:pt>
                <c:pt idx="1">
                  <c:v>9.710000000000001</c:v>
                </c:pt>
                <c:pt idx="2">
                  <c:v>8.58</c:v>
                </c:pt>
                <c:pt idx="3">
                  <c:v>8.280000000000001</c:v>
                </c:pt>
                <c:pt idx="4">
                  <c:v>8.39</c:v>
                </c:pt>
              </c:numCache>
            </c:numRef>
          </c:val>
          <c:smooth val="0"/>
        </c:ser>
        <c:dLbls>
          <c:showLegendKey val="0"/>
          <c:showVal val="0"/>
          <c:showCatName val="0"/>
          <c:showSerName val="0"/>
          <c:showPercent val="0"/>
          <c:showBubbleSize val="0"/>
        </c:dLbls>
        <c:marker val="1"/>
        <c:smooth val="0"/>
        <c:axId val="-2058403368"/>
        <c:axId val="-2055738824"/>
      </c:lineChart>
      <c:catAx>
        <c:axId val="-2058403368"/>
        <c:scaling>
          <c:orientation val="minMax"/>
        </c:scaling>
        <c:delete val="0"/>
        <c:axPos val="b"/>
        <c:title>
          <c:tx>
            <c:rich>
              <a:bodyPr/>
              <a:lstStyle/>
              <a:p>
                <a:pPr>
                  <a:defRPr/>
                </a:pPr>
                <a:r>
                  <a:rPr lang="en-US"/>
                  <a:t>Tweets</a:t>
                </a:r>
              </a:p>
            </c:rich>
          </c:tx>
          <c:layout>
            <c:manualLayout>
              <c:xMode val="edge"/>
              <c:yMode val="edge"/>
              <c:x val="0.400135917447249"/>
              <c:y val="0.906496167491448"/>
            </c:manualLayout>
          </c:layout>
          <c:overlay val="0"/>
        </c:title>
        <c:majorTickMark val="out"/>
        <c:minorTickMark val="none"/>
        <c:tickLblPos val="nextTo"/>
        <c:crossAx val="-2055738824"/>
        <c:crosses val="autoZero"/>
        <c:auto val="1"/>
        <c:lblAlgn val="ctr"/>
        <c:lblOffset val="100"/>
        <c:noMultiLvlLbl val="0"/>
      </c:catAx>
      <c:valAx>
        <c:axId val="-2055738824"/>
        <c:scaling>
          <c:orientation val="minMax"/>
          <c:max val="10.0"/>
          <c:min val="7.5"/>
        </c:scaling>
        <c:delete val="0"/>
        <c:axPos val="l"/>
        <c:majorGridlines/>
        <c:title>
          <c:tx>
            <c:rich>
              <a:bodyPr rot="-5400000" vert="horz"/>
              <a:lstStyle/>
              <a:p>
                <a:pPr>
                  <a:defRPr/>
                </a:pPr>
                <a:r>
                  <a:rPr lang="en-US"/>
                  <a:t>Stigma</a:t>
                </a:r>
              </a:p>
            </c:rich>
          </c:tx>
          <c:layout/>
          <c:overlay val="0"/>
        </c:title>
        <c:numFmt formatCode="General" sourceLinked="1"/>
        <c:majorTickMark val="out"/>
        <c:minorTickMark val="none"/>
        <c:tickLblPos val="nextTo"/>
        <c:crossAx val="-20584033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235D8-19B9-4B42-BDB5-F7FE1078C265}" type="datetimeFigureOut">
              <a:rPr lang="en-US" smtClean="0"/>
              <a:t>7/6/16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BF4A7-0EF9-7044-B7E4-610070907863}" type="slidenum">
              <a:rPr lang="en-US" smtClean="0"/>
              <a:t>‹#›</a:t>
            </a:fld>
            <a:endParaRPr lang="en-US"/>
          </a:p>
        </p:txBody>
      </p:sp>
    </p:spTree>
    <p:extLst>
      <p:ext uri="{BB962C8B-B14F-4D97-AF65-F5344CB8AC3E}">
        <p14:creationId xmlns:p14="http://schemas.microsoft.com/office/powerpoint/2010/main" val="26747144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Teresa and I’m a graduate student at the University of North Texas working with Dr. Amy Murrell, and the title of this presentation is:</a:t>
            </a:r>
          </a:p>
          <a:p>
            <a:r>
              <a:rPr lang="en-US" dirty="0" smtClean="0"/>
              <a:t>[I</a:t>
            </a:r>
            <a:r>
              <a:rPr lang="en-US" baseline="0" dirty="0" smtClean="0"/>
              <a:t> am thankful to be presenting on this topic today, as it continues to have relevance.]</a:t>
            </a:r>
          </a:p>
          <a:p>
            <a:endParaRPr lang="en-US" baseline="0" dirty="0" smtClean="0"/>
          </a:p>
          <a:p>
            <a:r>
              <a:rPr lang="en-US" baseline="0" dirty="0" smtClean="0"/>
              <a:t>I would like to begin by asking you to participate in a short exercise.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t>1</a:t>
            </a:fld>
            <a:endParaRPr lang="en-US"/>
          </a:p>
        </p:txBody>
      </p:sp>
    </p:spTree>
    <p:extLst>
      <p:ext uri="{BB962C8B-B14F-4D97-AF65-F5344CB8AC3E}">
        <p14:creationId xmlns:p14="http://schemas.microsoft.com/office/powerpoint/2010/main" val="4278300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Stigma is defined as a mark of shame associated with a specific condition or characteristic (</a:t>
            </a:r>
            <a:r>
              <a:rPr lang="en-US" sz="1200" b="0" i="0" u="none" strike="noStrike" kern="1200" baseline="0" dirty="0" err="1" smtClean="0">
                <a:solidFill>
                  <a:schemeClr val="tx1"/>
                </a:solidFill>
                <a:latin typeface="+mn-lt"/>
                <a:ea typeface="+mn-ea"/>
                <a:cs typeface="+mn-cs"/>
              </a:rPr>
              <a:t>Goffman</a:t>
            </a:r>
            <a:r>
              <a:rPr lang="en-US" sz="1200" b="0" i="0" u="none" strike="noStrike" kern="1200" baseline="0" dirty="0" smtClean="0">
                <a:solidFill>
                  <a:schemeClr val="tx1"/>
                </a:solidFill>
                <a:latin typeface="+mn-lt"/>
                <a:ea typeface="+mn-ea"/>
                <a:cs typeface="+mn-cs"/>
              </a:rPr>
              <a:t>, 1963).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Mental health stigma remains one of the most frequently identified barriers to seeking treatment (Corrigan, 2004).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pPr/>
              <a:t>10</a:t>
            </a:fld>
            <a:endParaRPr lang="en-US"/>
          </a:p>
        </p:txBody>
      </p:sp>
    </p:spTree>
    <p:extLst>
      <p:ext uri="{BB962C8B-B14F-4D97-AF65-F5344CB8AC3E}">
        <p14:creationId xmlns:p14="http://schemas.microsoft.com/office/powerpoint/2010/main" val="744005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6DBF4A7-0EF9-7044-B7E4-610070907863}" type="slidenum">
              <a:rPr lang="en-US" smtClean="0"/>
              <a:t>11</a:t>
            </a:fld>
            <a:endParaRPr lang="en-US"/>
          </a:p>
        </p:txBody>
      </p:sp>
    </p:spTree>
    <p:extLst>
      <p:ext uri="{BB962C8B-B14F-4D97-AF65-F5344CB8AC3E}">
        <p14:creationId xmlns:p14="http://schemas.microsoft.com/office/powerpoint/2010/main" val="280700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am looking at one vignette in particular</a:t>
            </a:r>
            <a:r>
              <a:rPr lang="is-IS" dirty="0" smtClean="0"/>
              <a:t>….expected stigma to decrease over time with increasing contextual information.</a:t>
            </a:r>
            <a:endParaRPr lang="en-US" dirty="0" smtClean="0"/>
          </a:p>
          <a:p>
            <a:r>
              <a:rPr lang="en-US" dirty="0" smtClean="0"/>
              <a:t>Twitter = ecologically valid method</a:t>
            </a:r>
          </a:p>
        </p:txBody>
      </p:sp>
      <p:sp>
        <p:nvSpPr>
          <p:cNvPr id="4" name="Slide Number Placeholder 3"/>
          <p:cNvSpPr>
            <a:spLocks noGrp="1"/>
          </p:cNvSpPr>
          <p:nvPr>
            <p:ph type="sldNum" sz="quarter" idx="10"/>
          </p:nvPr>
        </p:nvSpPr>
        <p:spPr/>
        <p:txBody>
          <a:bodyPr/>
          <a:lstStyle/>
          <a:p>
            <a:fld id="{A6DBF4A7-0EF9-7044-B7E4-610070907863}" type="slidenum">
              <a:rPr lang="en-US" smtClean="0"/>
              <a:pPr/>
              <a:t>12</a:t>
            </a:fld>
            <a:endParaRPr lang="en-US"/>
          </a:p>
        </p:txBody>
      </p:sp>
    </p:spTree>
    <p:extLst>
      <p:ext uri="{BB962C8B-B14F-4D97-AF65-F5344CB8AC3E}">
        <p14:creationId xmlns:p14="http://schemas.microsoft.com/office/powerpoint/2010/main" val="280700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tweets</a:t>
            </a:r>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t>14</a:t>
            </a:fld>
            <a:endParaRPr lang="en-US"/>
          </a:p>
        </p:txBody>
      </p:sp>
    </p:spTree>
    <p:extLst>
      <p:ext uri="{BB962C8B-B14F-4D97-AF65-F5344CB8AC3E}">
        <p14:creationId xmlns:p14="http://schemas.microsoft.com/office/powerpoint/2010/main" val="2802786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pPr/>
              <a:t>15</a:t>
            </a:fld>
            <a:endParaRPr lang="en-US"/>
          </a:p>
        </p:txBody>
      </p:sp>
    </p:spTree>
    <p:extLst>
      <p:ext uri="{BB962C8B-B14F-4D97-AF65-F5344CB8AC3E}">
        <p14:creationId xmlns:p14="http://schemas.microsoft.com/office/powerpoint/2010/main" val="2112402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GRAPH</a:t>
            </a:r>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pPr/>
              <a:t>16</a:t>
            </a:fld>
            <a:endParaRPr lang="en-US"/>
          </a:p>
        </p:txBody>
      </p:sp>
    </p:spTree>
    <p:extLst>
      <p:ext uri="{BB962C8B-B14F-4D97-AF65-F5344CB8AC3E}">
        <p14:creationId xmlns:p14="http://schemas.microsoft.com/office/powerpoint/2010/main" val="1571416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GRAPH</a:t>
            </a:r>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pPr/>
              <a:t>17</a:t>
            </a:fld>
            <a:endParaRPr lang="en-US"/>
          </a:p>
        </p:txBody>
      </p:sp>
    </p:spTree>
    <p:extLst>
      <p:ext uri="{BB962C8B-B14F-4D97-AF65-F5344CB8AC3E}">
        <p14:creationId xmlns:p14="http://schemas.microsoft.com/office/powerpoint/2010/main" val="4283249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GRAPH</a:t>
            </a:r>
          </a:p>
          <a:p>
            <a:r>
              <a:rPr lang="en-US" dirty="0" smtClean="0"/>
              <a:t>- They are </a:t>
            </a:r>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pPr/>
              <a:t>18</a:t>
            </a:fld>
            <a:endParaRPr lang="en-US"/>
          </a:p>
        </p:txBody>
      </p:sp>
    </p:spTree>
    <p:extLst>
      <p:ext uri="{BB962C8B-B14F-4D97-AF65-F5344CB8AC3E}">
        <p14:creationId xmlns:p14="http://schemas.microsoft.com/office/powerpoint/2010/main" val="78071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GRAPH</a:t>
            </a:r>
          </a:p>
          <a:p>
            <a:endParaRPr lang="en-US" dirty="0" smtClean="0"/>
          </a:p>
          <a:p>
            <a:r>
              <a:rPr lang="en-US" dirty="0" smtClean="0"/>
              <a:t>-</a:t>
            </a:r>
            <a:r>
              <a:rPr lang="en-US" baseline="0" dirty="0" smtClean="0"/>
              <a:t> Situational is more influential with increasing context than the dispositional traits for this scenario – looking across measures</a:t>
            </a:r>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pPr/>
              <a:t>19</a:t>
            </a:fld>
            <a:endParaRPr lang="en-US"/>
          </a:p>
        </p:txBody>
      </p:sp>
    </p:spTree>
    <p:extLst>
      <p:ext uri="{BB962C8B-B14F-4D97-AF65-F5344CB8AC3E}">
        <p14:creationId xmlns:p14="http://schemas.microsoft.com/office/powerpoint/2010/main" val="226764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a:t>
            </a:r>
            <a:r>
              <a:rPr lang="en-US" baseline="0" dirty="0" smtClean="0"/>
              <a:t> normalize the human capacity to judge – even when the subject is unknown and the data is limited. </a:t>
            </a:r>
          </a:p>
          <a:p>
            <a:r>
              <a:rPr lang="en-US" baseline="0" dirty="0" smtClean="0"/>
              <a:t>	[</a:t>
            </a:r>
            <a:r>
              <a:rPr lang="en-US" sz="1200" kern="1200" dirty="0" smtClean="0">
                <a:solidFill>
                  <a:schemeClr val="tx1"/>
                </a:solidFill>
                <a:latin typeface="+mn-lt"/>
                <a:ea typeface="+mn-ea"/>
                <a:cs typeface="+mn-cs"/>
              </a:rPr>
              <a:t>However, we humans function in a social-verbal community that reinforces our understanding of the conditions around us; meaning that we have to infer motives from what we can see (Andrews, 2011). </a:t>
            </a:r>
            <a:endParaRPr lang="en-US" sz="1200" kern="1200" dirty="0" smtClean="0">
              <a:solidFill>
                <a:schemeClr val="tx1"/>
              </a:solidFill>
              <a:latin typeface="+mn-lt"/>
              <a:ea typeface="+mn-ea"/>
              <a:cs typeface="+mn-cs"/>
            </a:endParaRPr>
          </a:p>
          <a:p>
            <a:r>
              <a:rPr lang="en-US" dirty="0" smtClean="0"/>
              <a:t>-</a:t>
            </a:r>
            <a:r>
              <a:rPr lang="en-US" dirty="0" smtClean="0"/>
              <a:t>The</a:t>
            </a:r>
            <a:r>
              <a:rPr lang="en-US" baseline="0" dirty="0" smtClean="0"/>
              <a:t> study supports existing research that increasing contextual information can reduce the FAE. </a:t>
            </a:r>
          </a:p>
          <a:p>
            <a:r>
              <a:rPr lang="en-US" baseline="0" dirty="0" smtClean="0"/>
              <a:t>-Further, the study may provide support in combating and preventing mental health stigma. </a:t>
            </a:r>
          </a:p>
          <a:p>
            <a:r>
              <a:rPr lang="en-US" baseline="0" dirty="0" smtClean="0"/>
              <a:t>	-Increasing psychological flexibility may also be a important factor in facilitating perspective taking, openness, and understanding. </a:t>
            </a:r>
          </a:p>
          <a:p>
            <a:r>
              <a:rPr lang="en-US" baseline="0" dirty="0" smtClean="0"/>
              <a:t>-The findings may also provide important information regarding the current psychological states of individuals, as it relates to stigma of mental health issues. </a:t>
            </a:r>
          </a:p>
          <a:p>
            <a:endParaRPr lang="en-US" baseline="0" dirty="0" smtClean="0"/>
          </a:p>
          <a:p>
            <a:r>
              <a:rPr lang="en-US" dirty="0" smtClean="0"/>
              <a:t>Ethan will cover limitations </a:t>
            </a:r>
          </a:p>
          <a:p>
            <a:pPr>
              <a:buFontTx/>
              <a:buChar char="-"/>
            </a:pPr>
            <a:r>
              <a:rPr lang="en-US" dirty="0" smtClean="0"/>
              <a:t>This</a:t>
            </a:r>
            <a:r>
              <a:rPr lang="en-US" baseline="0" dirty="0" smtClean="0"/>
              <a:t> particular vignette, features an individual crying on the bus. The gender of the individual is purposely not presented. As such, the impact of social expectations regarding gender and the expression of emotion is unexplored. </a:t>
            </a:r>
          </a:p>
          <a:p>
            <a:pPr>
              <a:buFontTx/>
              <a:buChar char="-"/>
            </a:pPr>
            <a:r>
              <a:rPr lang="en-US" baseline="0" dirty="0" smtClean="0"/>
              <a:t>The research methodology using a twitter feed may evoke initial biases and reactions. Although this was accounted for through use of a question, future research may benefit from exploring this effect using a different modality. </a:t>
            </a:r>
          </a:p>
          <a:p>
            <a:pPr>
              <a:buFontTx/>
              <a:buChar char="-"/>
            </a:pPr>
            <a:endParaRPr lang="en-US" dirty="0" smtClean="0"/>
          </a:p>
          <a:p>
            <a:r>
              <a:rPr lang="en-US" dirty="0" smtClean="0"/>
              <a:t>Locus of control – sample of college students, general</a:t>
            </a:r>
            <a:r>
              <a:rPr lang="en-US" baseline="0" dirty="0" smtClean="0"/>
              <a:t> trend makes sense given participants are college students (e.g., missing bus (internal) and teacher moving test date up (external)</a:t>
            </a:r>
          </a:p>
        </p:txBody>
      </p:sp>
      <p:sp>
        <p:nvSpPr>
          <p:cNvPr id="4" name="Slide Number Placeholder 3"/>
          <p:cNvSpPr>
            <a:spLocks noGrp="1"/>
          </p:cNvSpPr>
          <p:nvPr>
            <p:ph type="sldNum" sz="quarter" idx="10"/>
          </p:nvPr>
        </p:nvSpPr>
        <p:spPr/>
        <p:txBody>
          <a:bodyPr/>
          <a:lstStyle/>
          <a:p>
            <a:fld id="{A6DBF4A7-0EF9-7044-B7E4-610070907863}" type="slidenum">
              <a:rPr lang="en-US" smtClean="0"/>
              <a:pPr/>
              <a:t>20</a:t>
            </a:fld>
            <a:endParaRPr lang="en-US"/>
          </a:p>
        </p:txBody>
      </p:sp>
    </p:spTree>
    <p:extLst>
      <p:ext uri="{BB962C8B-B14F-4D97-AF65-F5344CB8AC3E}">
        <p14:creationId xmlns:p14="http://schemas.microsoft.com/office/powerpoint/2010/main" val="197157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for a moment that a student walks</a:t>
            </a:r>
            <a:r>
              <a:rPr lang="en-US" baseline="0" dirty="0" smtClean="0"/>
              <a:t> into your 50-minute class, 30 minutes late, on exam day. Think about how you feel about this person. Do you like this person? Do you think the situation is the person’s fault? Is anyone willing to share their thoughts? (Be very careful not to accidently assign gender to the situation)</a:t>
            </a:r>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t>2</a:t>
            </a:fld>
            <a:endParaRPr lang="en-US"/>
          </a:p>
        </p:txBody>
      </p:sp>
    </p:spTree>
    <p:extLst>
      <p:ext uri="{BB962C8B-B14F-4D97-AF65-F5344CB8AC3E}">
        <p14:creationId xmlns:p14="http://schemas.microsoft.com/office/powerpoint/2010/main" val="3483048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thanks</a:t>
            </a:r>
            <a:r>
              <a:rPr lang="en-US" baseline="0" dirty="0" smtClean="0"/>
              <a:t> to </a:t>
            </a:r>
            <a:r>
              <a:rPr lang="en-US" baseline="0" smtClean="0"/>
              <a:t>Taylor Lincoln </a:t>
            </a:r>
          </a:p>
          <a:p>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t>21</a:t>
            </a:fld>
            <a:endParaRPr lang="en-US"/>
          </a:p>
        </p:txBody>
      </p:sp>
    </p:spTree>
    <p:extLst>
      <p:ext uri="{BB962C8B-B14F-4D97-AF65-F5344CB8AC3E}">
        <p14:creationId xmlns:p14="http://schemas.microsoft.com/office/powerpoint/2010/main" val="69625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now imagine that you get to read a tweet by this person. How do you feel now? And now? And now? And now? (allowing people if they are willing to give their thoughts)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tweet</a:t>
            </a:r>
            <a:r>
              <a:rPr lang="en-US" baseline="0" dirty="0" smtClean="0"/>
              <a:t> brought its own pieces of information</a:t>
            </a:r>
          </a:p>
          <a:p>
            <a:endParaRPr lang="en-US" dirty="0" smtClean="0"/>
          </a:p>
        </p:txBody>
      </p:sp>
      <p:sp>
        <p:nvSpPr>
          <p:cNvPr id="4" name="Slide Number Placeholder 3"/>
          <p:cNvSpPr>
            <a:spLocks noGrp="1"/>
          </p:cNvSpPr>
          <p:nvPr>
            <p:ph type="sldNum" sz="quarter" idx="10"/>
          </p:nvPr>
        </p:nvSpPr>
        <p:spPr/>
        <p:txBody>
          <a:bodyPr/>
          <a:lstStyle/>
          <a:p>
            <a:fld id="{A6DBF4A7-0EF9-7044-B7E4-610070907863}" type="slidenum">
              <a:rPr lang="en-US" smtClean="0"/>
              <a:t>3</a:t>
            </a:fld>
            <a:endParaRPr lang="en-US"/>
          </a:p>
        </p:txBody>
      </p:sp>
    </p:spTree>
    <p:extLst>
      <p:ext uri="{BB962C8B-B14F-4D97-AF65-F5344CB8AC3E}">
        <p14:creationId xmlns:p14="http://schemas.microsoft.com/office/powerpoint/2010/main" val="116855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Context</a:t>
            </a:r>
            <a:r>
              <a:rPr lang="en-US" baseline="0" dirty="0" smtClean="0"/>
              <a:t> is the set of circumstances or facts that surround an event, and in terms of which it can be fully understood and assessed.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6DBF4A7-0EF9-7044-B7E4-610070907863}" type="slidenum">
              <a:rPr lang="en-US" smtClean="0"/>
              <a:t>4</a:t>
            </a:fld>
            <a:endParaRPr lang="en-US"/>
          </a:p>
        </p:txBody>
      </p:sp>
    </p:spTree>
    <p:extLst>
      <p:ext uri="{BB962C8B-B14F-4D97-AF65-F5344CB8AC3E}">
        <p14:creationId xmlns:p14="http://schemas.microsoft.com/office/powerpoint/2010/main" val="72016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baseline="0" dirty="0" smtClean="0"/>
              <a:t>Many times we don’t know or have access to the context. In an effort to make sense of what we are observing, we sometimes make what is called the fundamental attribution error.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t>5</a:t>
            </a:fld>
            <a:endParaRPr lang="en-US"/>
          </a:p>
        </p:txBody>
      </p:sp>
    </p:spTree>
    <p:extLst>
      <p:ext uri="{BB962C8B-B14F-4D97-AF65-F5344CB8AC3E}">
        <p14:creationId xmlns:p14="http://schemas.microsoft.com/office/powerpoint/2010/main" val="266711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Fundamental</a:t>
            </a:r>
            <a:r>
              <a:rPr lang="en-US" baseline="0" dirty="0" smtClean="0"/>
              <a:t> attribution error</a:t>
            </a:r>
          </a:p>
          <a:p>
            <a:endParaRPr lang="en-US" baseline="0" dirty="0" smtClean="0"/>
          </a:p>
          <a:p>
            <a:r>
              <a:rPr lang="en-US" sz="1200" kern="1200" dirty="0" smtClean="0">
                <a:solidFill>
                  <a:schemeClr val="tx1"/>
                </a:solidFill>
                <a:effectLst/>
                <a:latin typeface="+mn-lt"/>
                <a:ea typeface="+mn-ea"/>
                <a:cs typeface="+mn-cs"/>
              </a:rPr>
              <a:t>The FAE is the tendency to assign dispositional, or internal, characteristics as causes of observed behavior despite apparent contextual influences (Ross, Greene, &amp; House, 1977). Situational factors that might be attributed to a behavior are either ignored or deemphasized (O’Sullivan, 2003). </a:t>
            </a:r>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t>6</a:t>
            </a:fld>
            <a:endParaRPr lang="en-US"/>
          </a:p>
        </p:txBody>
      </p:sp>
    </p:spTree>
    <p:extLst>
      <p:ext uri="{BB962C8B-B14F-4D97-AF65-F5344CB8AC3E}">
        <p14:creationId xmlns:p14="http://schemas.microsoft.com/office/powerpoint/2010/main" val="382321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Fundamental</a:t>
            </a:r>
            <a:r>
              <a:rPr lang="en-US" baseline="0" dirty="0" smtClean="0"/>
              <a:t> attribution error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may recall the</a:t>
            </a:r>
            <a:r>
              <a:rPr lang="en-US" sz="1200" kern="1200" baseline="0" dirty="0" smtClean="0">
                <a:solidFill>
                  <a:schemeClr val="tx1"/>
                </a:solidFill>
                <a:effectLst/>
                <a:latin typeface="+mn-lt"/>
                <a:ea typeface="+mn-ea"/>
                <a:cs typeface="+mn-cs"/>
              </a:rPr>
              <a:t> story of the female fans that were publically shamed as vain and shallow. The situational factors were actually that they were prompted to take pictures, the majority are on academic scholarships, and they donated the tickets they received as an apology to a domestic violence non-profit.]</a:t>
            </a:r>
          </a:p>
        </p:txBody>
      </p:sp>
      <p:sp>
        <p:nvSpPr>
          <p:cNvPr id="4" name="Slide Number Placeholder 3"/>
          <p:cNvSpPr>
            <a:spLocks noGrp="1"/>
          </p:cNvSpPr>
          <p:nvPr>
            <p:ph type="sldNum" sz="quarter" idx="10"/>
          </p:nvPr>
        </p:nvSpPr>
        <p:spPr/>
        <p:txBody>
          <a:bodyPr/>
          <a:lstStyle/>
          <a:p>
            <a:fld id="{A6DBF4A7-0EF9-7044-B7E4-610070907863}" type="slidenum">
              <a:rPr lang="en-US" smtClean="0"/>
              <a:pPr/>
              <a:t>7</a:t>
            </a:fld>
            <a:endParaRPr lang="en-US"/>
          </a:p>
        </p:txBody>
      </p:sp>
    </p:spTree>
    <p:extLst>
      <p:ext uri="{BB962C8B-B14F-4D97-AF65-F5344CB8AC3E}">
        <p14:creationId xmlns:p14="http://schemas.microsoft.com/office/powerpoint/2010/main" val="382321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in which we</a:t>
            </a:r>
            <a:r>
              <a:rPr lang="en-US" baseline="0" dirty="0" smtClean="0"/>
              <a:t> know can impact an individual's ability to consider those contextual factors is psychological flexibility. This could look like shifting one’s perspective. </a:t>
            </a:r>
            <a:endParaRPr lang="en-US" dirty="0"/>
          </a:p>
        </p:txBody>
      </p:sp>
      <p:sp>
        <p:nvSpPr>
          <p:cNvPr id="4" name="Slide Number Placeholder 3"/>
          <p:cNvSpPr>
            <a:spLocks noGrp="1"/>
          </p:cNvSpPr>
          <p:nvPr>
            <p:ph type="sldNum" sz="quarter" idx="10"/>
          </p:nvPr>
        </p:nvSpPr>
        <p:spPr/>
        <p:txBody>
          <a:bodyPr/>
          <a:lstStyle/>
          <a:p>
            <a:fld id="{A6DBF4A7-0EF9-7044-B7E4-610070907863}" type="slidenum">
              <a:rPr lang="en-US" smtClean="0"/>
              <a:t>8</a:t>
            </a:fld>
            <a:endParaRPr lang="en-US"/>
          </a:p>
        </p:txBody>
      </p:sp>
    </p:spTree>
    <p:extLst>
      <p:ext uri="{BB962C8B-B14F-4D97-AF65-F5344CB8AC3E}">
        <p14:creationId xmlns:p14="http://schemas.microsoft.com/office/powerpoint/2010/main" val="207600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Approximately 1 in 5 adults experience mental health difficulties in the United States (Substance Abuse and Mental Health Services Administration, 2014). </a:t>
            </a:r>
            <a:r>
              <a:rPr lang="en-US" sz="1200" b="0" i="0" u="none" strike="noStrike" kern="1200" baseline="0" dirty="0" smtClean="0">
                <a:solidFill>
                  <a:schemeClr val="tx1"/>
                </a:solidFill>
                <a:latin typeface="+mn-lt"/>
                <a:ea typeface="+mn-ea"/>
                <a:cs typeface="+mn-cs"/>
              </a:rPr>
              <a:t>There is evidence that mental illness is stigmatized by the general public (Corrigan, 2004).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DBF4A7-0EF9-7044-B7E4-610070907863}" type="slidenum">
              <a:rPr lang="en-US" smtClean="0"/>
              <a:t>9</a:t>
            </a:fld>
            <a:endParaRPr lang="en-US"/>
          </a:p>
        </p:txBody>
      </p:sp>
    </p:spTree>
    <p:extLst>
      <p:ext uri="{BB962C8B-B14F-4D97-AF65-F5344CB8AC3E}">
        <p14:creationId xmlns:p14="http://schemas.microsoft.com/office/powerpoint/2010/main" val="74400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E3EEAF-C364-734C-8FA7-431B48F27606}"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E42F1-656E-7B40-93FC-987FF0FCCD7B}" type="slidenum">
              <a:rPr lang="en-US" smtClean="0"/>
              <a:t>‹#›</a:t>
            </a:fld>
            <a:endParaRPr lang="en-US"/>
          </a:p>
        </p:txBody>
      </p:sp>
    </p:spTree>
    <p:extLst>
      <p:ext uri="{BB962C8B-B14F-4D97-AF65-F5344CB8AC3E}">
        <p14:creationId xmlns:p14="http://schemas.microsoft.com/office/powerpoint/2010/main" val="181020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E3EEAF-C364-734C-8FA7-431B48F27606}"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E42F1-656E-7B40-93FC-987FF0FCCD7B}" type="slidenum">
              <a:rPr lang="en-US" smtClean="0"/>
              <a:t>‹#›</a:t>
            </a:fld>
            <a:endParaRPr lang="en-US"/>
          </a:p>
        </p:txBody>
      </p:sp>
    </p:spTree>
    <p:extLst>
      <p:ext uri="{BB962C8B-B14F-4D97-AF65-F5344CB8AC3E}">
        <p14:creationId xmlns:p14="http://schemas.microsoft.com/office/powerpoint/2010/main" val="175313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E3EEAF-C364-734C-8FA7-431B48F27606}"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E42F1-656E-7B40-93FC-987FF0FCCD7B}" type="slidenum">
              <a:rPr lang="en-US" smtClean="0"/>
              <a:t>‹#›</a:t>
            </a:fld>
            <a:endParaRPr lang="en-US"/>
          </a:p>
        </p:txBody>
      </p:sp>
    </p:spTree>
    <p:extLst>
      <p:ext uri="{BB962C8B-B14F-4D97-AF65-F5344CB8AC3E}">
        <p14:creationId xmlns:p14="http://schemas.microsoft.com/office/powerpoint/2010/main" val="88883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E3EEAF-C364-734C-8FA7-431B48F27606}"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E42F1-656E-7B40-93FC-987FF0FCCD7B}" type="slidenum">
              <a:rPr lang="en-US" smtClean="0"/>
              <a:t>‹#›</a:t>
            </a:fld>
            <a:endParaRPr lang="en-US"/>
          </a:p>
        </p:txBody>
      </p:sp>
    </p:spTree>
    <p:extLst>
      <p:ext uri="{BB962C8B-B14F-4D97-AF65-F5344CB8AC3E}">
        <p14:creationId xmlns:p14="http://schemas.microsoft.com/office/powerpoint/2010/main" val="289599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E3EEAF-C364-734C-8FA7-431B48F27606}"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E42F1-656E-7B40-93FC-987FF0FCCD7B}" type="slidenum">
              <a:rPr lang="en-US" smtClean="0"/>
              <a:t>‹#›</a:t>
            </a:fld>
            <a:endParaRPr lang="en-US"/>
          </a:p>
        </p:txBody>
      </p:sp>
    </p:spTree>
    <p:extLst>
      <p:ext uri="{BB962C8B-B14F-4D97-AF65-F5344CB8AC3E}">
        <p14:creationId xmlns:p14="http://schemas.microsoft.com/office/powerpoint/2010/main" val="279801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E3EEAF-C364-734C-8FA7-431B48F27606}"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E42F1-656E-7B40-93FC-987FF0FCCD7B}" type="slidenum">
              <a:rPr lang="en-US" smtClean="0"/>
              <a:t>‹#›</a:t>
            </a:fld>
            <a:endParaRPr lang="en-US"/>
          </a:p>
        </p:txBody>
      </p:sp>
    </p:spTree>
    <p:extLst>
      <p:ext uri="{BB962C8B-B14F-4D97-AF65-F5344CB8AC3E}">
        <p14:creationId xmlns:p14="http://schemas.microsoft.com/office/powerpoint/2010/main" val="405956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E3EEAF-C364-734C-8FA7-431B48F27606}" type="datetimeFigureOut">
              <a:rPr lang="en-US" smtClean="0"/>
              <a:t>7/6/16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E42F1-656E-7B40-93FC-987FF0FCCD7B}" type="slidenum">
              <a:rPr lang="en-US" smtClean="0"/>
              <a:t>‹#›</a:t>
            </a:fld>
            <a:endParaRPr lang="en-US"/>
          </a:p>
        </p:txBody>
      </p:sp>
    </p:spTree>
    <p:extLst>
      <p:ext uri="{BB962C8B-B14F-4D97-AF65-F5344CB8AC3E}">
        <p14:creationId xmlns:p14="http://schemas.microsoft.com/office/powerpoint/2010/main" val="404032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E3EEAF-C364-734C-8FA7-431B48F27606}" type="datetimeFigureOut">
              <a:rPr lang="en-US" smtClean="0"/>
              <a:t>7/6/16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E42F1-656E-7B40-93FC-987FF0FCCD7B}" type="slidenum">
              <a:rPr lang="en-US" smtClean="0"/>
              <a:t>‹#›</a:t>
            </a:fld>
            <a:endParaRPr lang="en-US"/>
          </a:p>
        </p:txBody>
      </p:sp>
    </p:spTree>
    <p:extLst>
      <p:ext uri="{BB962C8B-B14F-4D97-AF65-F5344CB8AC3E}">
        <p14:creationId xmlns:p14="http://schemas.microsoft.com/office/powerpoint/2010/main" val="314945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3EEAF-C364-734C-8FA7-431B48F27606}" type="datetimeFigureOut">
              <a:rPr lang="en-US" smtClean="0"/>
              <a:t>7/6/16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E42F1-656E-7B40-93FC-987FF0FCCD7B}" type="slidenum">
              <a:rPr lang="en-US" smtClean="0"/>
              <a:t>‹#›</a:t>
            </a:fld>
            <a:endParaRPr lang="en-US"/>
          </a:p>
        </p:txBody>
      </p:sp>
    </p:spTree>
    <p:extLst>
      <p:ext uri="{BB962C8B-B14F-4D97-AF65-F5344CB8AC3E}">
        <p14:creationId xmlns:p14="http://schemas.microsoft.com/office/powerpoint/2010/main" val="365747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E3EEAF-C364-734C-8FA7-431B48F27606}"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E42F1-656E-7B40-93FC-987FF0FCCD7B}" type="slidenum">
              <a:rPr lang="en-US" smtClean="0"/>
              <a:t>‹#›</a:t>
            </a:fld>
            <a:endParaRPr lang="en-US"/>
          </a:p>
        </p:txBody>
      </p:sp>
    </p:spTree>
    <p:extLst>
      <p:ext uri="{BB962C8B-B14F-4D97-AF65-F5344CB8AC3E}">
        <p14:creationId xmlns:p14="http://schemas.microsoft.com/office/powerpoint/2010/main" val="273599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E3EEAF-C364-734C-8FA7-431B48F27606}"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E42F1-656E-7B40-93FC-987FF0FCCD7B}" type="slidenum">
              <a:rPr lang="en-US" smtClean="0"/>
              <a:t>‹#›</a:t>
            </a:fld>
            <a:endParaRPr lang="en-US"/>
          </a:p>
        </p:txBody>
      </p:sp>
    </p:spTree>
    <p:extLst>
      <p:ext uri="{BB962C8B-B14F-4D97-AF65-F5344CB8AC3E}">
        <p14:creationId xmlns:p14="http://schemas.microsoft.com/office/powerpoint/2010/main" val="23606214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3EEAF-C364-734C-8FA7-431B48F27606}" type="datetimeFigureOut">
              <a:rPr lang="en-US" smtClean="0"/>
              <a:t>7/6/16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E42F1-656E-7B40-93FC-987FF0FCCD7B}" type="slidenum">
              <a:rPr lang="en-US" smtClean="0"/>
              <a:t>‹#›</a:t>
            </a:fld>
            <a:endParaRPr lang="en-US"/>
          </a:p>
        </p:txBody>
      </p:sp>
    </p:spTree>
    <p:extLst>
      <p:ext uri="{BB962C8B-B14F-4D97-AF65-F5344CB8AC3E}">
        <p14:creationId xmlns:p14="http://schemas.microsoft.com/office/powerpoint/2010/main" val="2427478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90723"/>
            <a:ext cx="9144001" cy="1470025"/>
          </a:xfrm>
          <a:solidFill>
            <a:srgbClr val="4E97D5"/>
          </a:solidFill>
        </p:spPr>
        <p:txBody>
          <a:bodyPr>
            <a:normAutofit fontScale="90000"/>
          </a:bodyPr>
          <a:lstStyle/>
          <a:p>
            <a:r>
              <a:rPr lang="en-US" sz="3600" b="1" dirty="0" smtClean="0">
                <a:solidFill>
                  <a:srgbClr val="FEFCFA"/>
                </a:solidFill>
                <a:latin typeface="Verdana" pitchFamily="34" charset="0"/>
                <a:ea typeface="Verdana" pitchFamily="34" charset="0"/>
                <a:cs typeface="Verdana" pitchFamily="34" charset="0"/>
              </a:rPr>
              <a:t/>
            </a:r>
            <a:br>
              <a:rPr lang="en-US" sz="3600" b="1" dirty="0" smtClean="0">
                <a:solidFill>
                  <a:srgbClr val="FEFCFA"/>
                </a:solidFill>
                <a:latin typeface="Verdana" pitchFamily="34" charset="0"/>
                <a:ea typeface="Verdana" pitchFamily="34" charset="0"/>
                <a:cs typeface="Verdana" pitchFamily="34" charset="0"/>
              </a:rPr>
            </a:br>
            <a:r>
              <a:rPr lang="en-US" sz="3600" b="1" dirty="0" smtClean="0">
                <a:solidFill>
                  <a:srgbClr val="FEFCFA"/>
                </a:solidFill>
                <a:latin typeface="Verdana" pitchFamily="34" charset="0"/>
                <a:ea typeface="Verdana" pitchFamily="34" charset="0"/>
                <a:cs typeface="Verdana" pitchFamily="34" charset="0"/>
              </a:rPr>
              <a:t>JUDGMENT </a:t>
            </a:r>
            <a:r>
              <a:rPr lang="en-US" sz="3600" b="1" dirty="0">
                <a:solidFill>
                  <a:srgbClr val="FEFCFA"/>
                </a:solidFill>
                <a:latin typeface="Verdana" pitchFamily="34" charset="0"/>
                <a:ea typeface="Verdana" pitchFamily="34" charset="0"/>
                <a:cs typeface="Verdana" pitchFamily="34" charset="0"/>
              </a:rPr>
              <a:t>ON THE BUS GOES ROUND AND ROUND: </a:t>
            </a:r>
            <a:r>
              <a:rPr lang="en-US" sz="3600" dirty="0">
                <a:solidFill>
                  <a:srgbClr val="FEFCFA"/>
                </a:solidFill>
              </a:rPr>
              <a:t/>
            </a:r>
            <a:br>
              <a:rPr lang="en-US" sz="3600" dirty="0">
                <a:solidFill>
                  <a:srgbClr val="FEFCFA"/>
                </a:solidFill>
              </a:rPr>
            </a:br>
            <a:endParaRPr lang="en-US" sz="3800" dirty="0"/>
          </a:p>
        </p:txBody>
      </p:sp>
      <p:sp>
        <p:nvSpPr>
          <p:cNvPr id="3" name="Subtitle 2"/>
          <p:cNvSpPr>
            <a:spLocks noGrp="1"/>
          </p:cNvSpPr>
          <p:nvPr>
            <p:ph type="subTitle" idx="1"/>
          </p:nvPr>
        </p:nvSpPr>
        <p:spPr>
          <a:xfrm>
            <a:off x="1164" y="1856606"/>
            <a:ext cx="9144000" cy="1990042"/>
          </a:xfrm>
        </p:spPr>
        <p:txBody>
          <a:bodyPr>
            <a:normAutofit fontScale="85000" lnSpcReduction="20000"/>
          </a:bodyPr>
          <a:lstStyle/>
          <a:p>
            <a:r>
              <a:rPr lang="en-US" sz="4100" b="1" dirty="0">
                <a:solidFill>
                  <a:srgbClr val="1C4D76"/>
                </a:solidFill>
                <a:ea typeface="Verdana" pitchFamily="34" charset="0"/>
                <a:cs typeface="Verdana" pitchFamily="34" charset="0"/>
              </a:rPr>
              <a:t>Examining mental health stigma</a:t>
            </a:r>
            <a:br>
              <a:rPr lang="en-US" sz="4100" b="1" dirty="0">
                <a:solidFill>
                  <a:srgbClr val="1C4D76"/>
                </a:solidFill>
                <a:ea typeface="Verdana" pitchFamily="34" charset="0"/>
                <a:cs typeface="Verdana" pitchFamily="34" charset="0"/>
              </a:rPr>
            </a:br>
            <a:r>
              <a:rPr lang="en-US" sz="4100" b="1" dirty="0">
                <a:solidFill>
                  <a:srgbClr val="1C4D76"/>
                </a:solidFill>
                <a:ea typeface="Verdana" pitchFamily="34" charset="0"/>
                <a:cs typeface="Verdana" pitchFamily="34" charset="0"/>
              </a:rPr>
              <a:t> and the </a:t>
            </a:r>
            <a:br>
              <a:rPr lang="en-US" sz="4100" b="1" dirty="0">
                <a:solidFill>
                  <a:srgbClr val="1C4D76"/>
                </a:solidFill>
                <a:ea typeface="Verdana" pitchFamily="34" charset="0"/>
                <a:cs typeface="Verdana" pitchFamily="34" charset="0"/>
              </a:rPr>
            </a:br>
            <a:r>
              <a:rPr lang="en-US" sz="4100" b="1" dirty="0">
                <a:solidFill>
                  <a:srgbClr val="1C4D76"/>
                </a:solidFill>
                <a:ea typeface="Verdana" pitchFamily="34" charset="0"/>
                <a:cs typeface="Verdana" pitchFamily="34" charset="0"/>
              </a:rPr>
              <a:t>fundamental attribution </a:t>
            </a:r>
            <a:r>
              <a:rPr lang="en-US" sz="4100" b="1" dirty="0" smtClean="0">
                <a:solidFill>
                  <a:srgbClr val="1C4D76"/>
                </a:solidFill>
                <a:ea typeface="Verdana" pitchFamily="34" charset="0"/>
                <a:cs typeface="Verdana" pitchFamily="34" charset="0"/>
              </a:rPr>
              <a:t>error</a:t>
            </a:r>
            <a:endParaRPr lang="en-US" sz="3000" b="1" dirty="0" smtClean="0">
              <a:solidFill>
                <a:srgbClr val="1C4D76"/>
              </a:solidFill>
              <a:ea typeface="Verdana" pitchFamily="34" charset="0"/>
              <a:cs typeface="Verdana" pitchFamily="34" charset="0"/>
            </a:endParaRPr>
          </a:p>
          <a:p>
            <a:r>
              <a:rPr lang="en-US" sz="2600" dirty="0" smtClean="0">
                <a:solidFill>
                  <a:schemeClr val="tx1"/>
                </a:solidFill>
              </a:rPr>
              <a:t>Teresa Hulsey, B.A., Melissa L. </a:t>
            </a:r>
            <a:r>
              <a:rPr lang="en-US" sz="2600" dirty="0" err="1" smtClean="0">
                <a:solidFill>
                  <a:schemeClr val="tx1"/>
                </a:solidFill>
              </a:rPr>
              <a:t>Connally</a:t>
            </a:r>
            <a:r>
              <a:rPr lang="en-US" sz="2600" dirty="0" smtClean="0">
                <a:solidFill>
                  <a:schemeClr val="tx1"/>
                </a:solidFill>
              </a:rPr>
              <a:t> M.S., Danielle N. Moyer M.S.,</a:t>
            </a:r>
            <a:r>
              <a:rPr lang="en-US" sz="2600" smtClean="0">
                <a:solidFill>
                  <a:schemeClr val="tx1"/>
                </a:solidFill>
              </a:rPr>
              <a:t>&amp;  Amy </a:t>
            </a:r>
            <a:r>
              <a:rPr lang="en-US" sz="2600" dirty="0" smtClean="0">
                <a:solidFill>
                  <a:schemeClr val="tx1"/>
                </a:solidFill>
              </a:rPr>
              <a:t>R. Murrell, Ph.D.</a:t>
            </a:r>
            <a:endParaRPr lang="en-US" sz="2600" dirty="0">
              <a:solidFill>
                <a:schemeClr val="tx1"/>
              </a:solidFill>
            </a:endParaRPr>
          </a:p>
        </p:txBody>
      </p:sp>
      <p:pic>
        <p:nvPicPr>
          <p:cNvPr id="9" name="Picture 8" descr="6ip5Xan4T.png"/>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4573164" y="4460754"/>
            <a:ext cx="2397246" cy="2397246"/>
          </a:xfrm>
          <a:prstGeom prst="rect">
            <a:avLst/>
          </a:prstGeom>
        </p:spPr>
      </p:pic>
      <p:pic>
        <p:nvPicPr>
          <p:cNvPr id="10" name="Picture 9" descr="8TAbe4M7c.png"/>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65416" y="4450252"/>
            <a:ext cx="2407748" cy="2407748"/>
          </a:xfrm>
          <a:prstGeom prst="rect">
            <a:avLst/>
          </a:prstGeom>
        </p:spPr>
      </p:pic>
      <p:pic>
        <p:nvPicPr>
          <p:cNvPr id="11" name="Picture 10" descr="Twitter_logo_blue.png"/>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flipH="1">
            <a:off x="5563759" y="4721234"/>
            <a:ext cx="714565" cy="580937"/>
          </a:xfrm>
          <a:prstGeom prst="rect">
            <a:avLst/>
          </a:prstGeom>
        </p:spPr>
      </p:pic>
      <p:pic>
        <p:nvPicPr>
          <p:cNvPr id="12" name="Picture 11" descr="Twitter_logo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3127" y="4450252"/>
            <a:ext cx="714565" cy="580937"/>
          </a:xfrm>
          <a:prstGeom prst="rect">
            <a:avLst/>
          </a:prstGeom>
        </p:spPr>
      </p:pic>
      <p:pic>
        <p:nvPicPr>
          <p:cNvPr id="13" name="Picture 12" descr="Twitter_logo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0410" y="4018512"/>
            <a:ext cx="367032" cy="298395"/>
          </a:xfrm>
          <a:prstGeom prst="rect">
            <a:avLst/>
          </a:prstGeom>
        </p:spPr>
      </p:pic>
      <p:pic>
        <p:nvPicPr>
          <p:cNvPr id="14" name="Picture 13" descr="Twitter_logo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6626" y="4203373"/>
            <a:ext cx="367032" cy="298395"/>
          </a:xfrm>
          <a:prstGeom prst="rect">
            <a:avLst/>
          </a:prstGeom>
        </p:spPr>
      </p:pic>
      <p:pic>
        <p:nvPicPr>
          <p:cNvPr id="15" name="Picture 14" descr="Twitter_logo_blue.png"/>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3011382" y="4744025"/>
            <a:ext cx="714565" cy="580937"/>
          </a:xfrm>
          <a:prstGeom prst="rect">
            <a:avLst/>
          </a:prstGeom>
        </p:spPr>
      </p:pic>
      <p:pic>
        <p:nvPicPr>
          <p:cNvPr id="16" name="Picture 15" descr="Twitter_logo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581102" y="4316907"/>
            <a:ext cx="714565" cy="580937"/>
          </a:xfrm>
          <a:prstGeom prst="rect">
            <a:avLst/>
          </a:prstGeom>
        </p:spPr>
      </p:pic>
      <p:pic>
        <p:nvPicPr>
          <p:cNvPr id="17" name="Picture 16" descr="Twitter_logo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14868" y="3896620"/>
            <a:ext cx="367032" cy="298395"/>
          </a:xfrm>
          <a:prstGeom prst="rect">
            <a:avLst/>
          </a:prstGeom>
        </p:spPr>
      </p:pic>
      <p:pic>
        <p:nvPicPr>
          <p:cNvPr id="18" name="Picture 17" descr="Twitter_logo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6214" y="4167709"/>
            <a:ext cx="367032" cy="298395"/>
          </a:xfrm>
          <a:prstGeom prst="rect">
            <a:avLst/>
          </a:prstGeom>
        </p:spPr>
      </p:pic>
      <p:pic>
        <p:nvPicPr>
          <p:cNvPr id="19" name="Picture 18" descr="Twitter_logo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70423" y="3846648"/>
            <a:ext cx="244101" cy="198453"/>
          </a:xfrm>
          <a:prstGeom prst="rect">
            <a:avLst/>
          </a:prstGeom>
        </p:spPr>
      </p:pic>
    </p:spTree>
    <p:extLst>
      <p:ext uri="{BB962C8B-B14F-4D97-AF65-F5344CB8AC3E}">
        <p14:creationId xmlns:p14="http://schemas.microsoft.com/office/powerpoint/2010/main" val="28147118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375" y="583660"/>
            <a:ext cx="8683625" cy="707886"/>
          </a:xfrm>
          <a:prstGeom prst="rect">
            <a:avLst/>
          </a:prstGeom>
          <a:solidFill>
            <a:schemeClr val="bg1"/>
          </a:solidFill>
          <a:ln>
            <a:noFill/>
          </a:ln>
        </p:spPr>
        <p:txBody>
          <a:bodyPr wrap="square" rtlCol="0">
            <a:spAutoFit/>
          </a:bodyPr>
          <a:lstStyle/>
          <a:p>
            <a:pPr algn="ctr"/>
            <a:r>
              <a:rPr lang="en-US" sz="4000" b="1" dirty="0" smtClean="0">
                <a:solidFill>
                  <a:srgbClr val="4E97D5"/>
                </a:solidFill>
                <a:latin typeface="Verdana" pitchFamily="34" charset="0"/>
                <a:ea typeface="Verdana" pitchFamily="34" charset="0"/>
                <a:cs typeface="Verdana" pitchFamily="34" charset="0"/>
              </a:rPr>
              <a:t>Mental Health Stigma</a:t>
            </a:r>
            <a:endParaRPr lang="en-US" sz="4000" dirty="0"/>
          </a:p>
        </p:txBody>
      </p:sp>
      <p:sp>
        <p:nvSpPr>
          <p:cNvPr id="24578" name="AutoShape 2" descr="Image result for mental health stig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0" name="Picture 4" descr="https://s-media-cache-ak0.pinimg.com/736x/07/8b/94/078b947092dedf69ef622f574733e3a9.jpg"/>
          <p:cNvPicPr>
            <a:picLocks noChangeAspect="1" noChangeArrowheads="1"/>
          </p:cNvPicPr>
          <p:nvPr/>
        </p:nvPicPr>
        <p:blipFill>
          <a:blip r:embed="rId3"/>
          <a:srcRect t="7676" b="5882"/>
          <a:stretch>
            <a:fillRect/>
          </a:stretch>
        </p:blipFill>
        <p:spPr bwMode="auto">
          <a:xfrm>
            <a:off x="0" y="1623261"/>
            <a:ext cx="5829300" cy="5038928"/>
          </a:xfrm>
          <a:prstGeom prst="rect">
            <a:avLst/>
          </a:prstGeom>
          <a:noFill/>
        </p:spPr>
      </p:pic>
    </p:spTree>
    <p:extLst>
      <p:ext uri="{BB962C8B-B14F-4D97-AF65-F5344CB8AC3E}">
        <p14:creationId xmlns:p14="http://schemas.microsoft.com/office/powerpoint/2010/main" val="3333452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05"/>
            <a:ext cx="8229600" cy="1143000"/>
          </a:xfrm>
        </p:spPr>
        <p:txBody>
          <a:bodyPr/>
          <a:lstStyle/>
          <a:p>
            <a:r>
              <a:rPr lang="en-US" b="1" dirty="0">
                <a:solidFill>
                  <a:srgbClr val="4E97D5"/>
                </a:solidFill>
                <a:latin typeface="Verdana" pitchFamily="34" charset="0"/>
                <a:ea typeface="Verdana" pitchFamily="34" charset="0"/>
                <a:cs typeface="Verdana" pitchFamily="34" charset="0"/>
              </a:rPr>
              <a:t>The </a:t>
            </a:r>
            <a:r>
              <a:rPr lang="en-US" b="1" dirty="0" smtClean="0">
                <a:solidFill>
                  <a:srgbClr val="4E97D5"/>
                </a:solidFill>
                <a:latin typeface="Verdana" pitchFamily="34" charset="0"/>
                <a:ea typeface="Verdana" pitchFamily="34" charset="0"/>
                <a:cs typeface="Verdana" pitchFamily="34" charset="0"/>
              </a:rPr>
              <a:t>Original Study</a:t>
            </a:r>
            <a:endParaRPr lang="en-US" dirty="0"/>
          </a:p>
        </p:txBody>
      </p:sp>
      <p:sp>
        <p:nvSpPr>
          <p:cNvPr id="3" name="Content Placeholder 2"/>
          <p:cNvSpPr>
            <a:spLocks noGrp="1"/>
          </p:cNvSpPr>
          <p:nvPr>
            <p:ph idx="1"/>
          </p:nvPr>
        </p:nvSpPr>
        <p:spPr>
          <a:xfrm>
            <a:off x="457200" y="840979"/>
            <a:ext cx="8229600" cy="5622486"/>
          </a:xfrm>
        </p:spPr>
        <p:txBody>
          <a:bodyPr>
            <a:normAutofit fontScale="92500" lnSpcReduction="20000"/>
          </a:bodyPr>
          <a:lstStyle/>
          <a:p>
            <a:endParaRPr lang="en-US" dirty="0"/>
          </a:p>
          <a:p>
            <a:r>
              <a:rPr lang="en-US" dirty="0"/>
              <a:t>A</a:t>
            </a:r>
            <a:r>
              <a:rPr lang="en-US" dirty="0" smtClean="0"/>
              <a:t>imed </a:t>
            </a:r>
            <a:r>
              <a:rPr lang="en-US" dirty="0"/>
              <a:t>to understand the extent to which contextual variables impact the FAE by exploring the shifts associated with varying degrees of contextual </a:t>
            </a:r>
            <a:r>
              <a:rPr lang="en-US" dirty="0" smtClean="0"/>
              <a:t>information</a:t>
            </a:r>
          </a:p>
          <a:p>
            <a:r>
              <a:rPr lang="en-US" dirty="0"/>
              <a:t>It was hypothesized that given more contextual information, participants </a:t>
            </a:r>
            <a:r>
              <a:rPr lang="en-US" dirty="0" smtClean="0"/>
              <a:t>would decrease </a:t>
            </a:r>
            <a:r>
              <a:rPr lang="en-US" dirty="0"/>
              <a:t>the association of dispositional causes of one’s behavior and increase awareness of potential situational causes. </a:t>
            </a:r>
            <a:endParaRPr lang="en-US" dirty="0" smtClean="0"/>
          </a:p>
          <a:p>
            <a:r>
              <a:rPr lang="en-US" dirty="0"/>
              <a:t>Participants were given 5 vignettes on a variety of social situations, then answered a series of questions based on factors of the FAE. </a:t>
            </a:r>
          </a:p>
          <a:p>
            <a:endParaRPr lang="en-US" dirty="0" smtClean="0"/>
          </a:p>
          <a:p>
            <a:pPr marL="0" indent="0">
              <a:buNone/>
            </a:pPr>
            <a:endParaRPr lang="en-US" dirty="0"/>
          </a:p>
        </p:txBody>
      </p:sp>
    </p:spTree>
    <p:extLst>
      <p:ext uri="{BB962C8B-B14F-4D97-AF65-F5344CB8AC3E}">
        <p14:creationId xmlns:p14="http://schemas.microsoft.com/office/powerpoint/2010/main" val="26671925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05"/>
            <a:ext cx="8229600" cy="1143000"/>
          </a:xfrm>
        </p:spPr>
        <p:txBody>
          <a:bodyPr/>
          <a:lstStyle/>
          <a:p>
            <a:r>
              <a:rPr lang="en-US" b="1" dirty="0" smtClean="0">
                <a:solidFill>
                  <a:srgbClr val="4E97D5"/>
                </a:solidFill>
                <a:latin typeface="Verdana" pitchFamily="34" charset="0"/>
                <a:ea typeface="Verdana" pitchFamily="34" charset="0"/>
                <a:cs typeface="Verdana" pitchFamily="34" charset="0"/>
              </a:rPr>
              <a:t>The Present Study</a:t>
            </a:r>
            <a:endParaRPr lang="en-US" dirty="0"/>
          </a:p>
        </p:txBody>
      </p:sp>
      <p:sp>
        <p:nvSpPr>
          <p:cNvPr id="4" name="Content Placeholder 3"/>
          <p:cNvSpPr>
            <a:spLocks noGrp="1"/>
          </p:cNvSpPr>
          <p:nvPr>
            <p:ph idx="1"/>
          </p:nvPr>
        </p:nvSpPr>
        <p:spPr>
          <a:xfrm>
            <a:off x="457200" y="1046909"/>
            <a:ext cx="8229600" cy="2411172"/>
          </a:xfrm>
        </p:spPr>
        <p:txBody>
          <a:bodyPr/>
          <a:lstStyle/>
          <a:p>
            <a:pPr marL="342900" lvl="1" indent="-342900">
              <a:buFont typeface="Arial"/>
              <a:buChar char="•"/>
            </a:pPr>
            <a:r>
              <a:rPr lang="en-US" sz="3200" dirty="0"/>
              <a:t>A total of 640 (452 females, 184 males) undergraduate students were recruited through an online psychology department participant pool at a large state university </a:t>
            </a:r>
          </a:p>
          <a:p>
            <a:pPr marL="0" indent="0">
              <a:buNone/>
            </a:pPr>
            <a:endParaRPr lang="en-US" dirty="0"/>
          </a:p>
        </p:txBody>
      </p:sp>
      <p:graphicFrame>
        <p:nvGraphicFramePr>
          <p:cNvPr id="5" name="Chart 4"/>
          <p:cNvGraphicFramePr/>
          <p:nvPr>
            <p:extLst>
              <p:ext uri="{D42A27DB-BD31-4B8C-83A1-F6EECF244321}">
                <p14:modId xmlns:p14="http://schemas.microsoft.com/office/powerpoint/2010/main" val="937704400"/>
              </p:ext>
            </p:extLst>
          </p:nvPr>
        </p:nvGraphicFramePr>
        <p:xfrm>
          <a:off x="119530" y="3186861"/>
          <a:ext cx="4930588" cy="4109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565862502"/>
              </p:ext>
            </p:extLst>
          </p:nvPr>
        </p:nvGraphicFramePr>
        <p:xfrm>
          <a:off x="4691529" y="3688230"/>
          <a:ext cx="5050118" cy="31697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994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E97D5"/>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i="1" dirty="0" smtClean="0">
                <a:solidFill>
                  <a:schemeClr val="bg1"/>
                </a:solidFill>
              </a:rPr>
              <a:t>The person you are sitting next to on the bus ride home begins to sob uncontrollably.</a:t>
            </a:r>
            <a:endParaRPr lang="en-US" sz="3400" i="1" dirty="0">
              <a:solidFill>
                <a:schemeClr val="bg1"/>
              </a:solidFill>
            </a:endParaRPr>
          </a:p>
        </p:txBody>
      </p:sp>
      <p:pic>
        <p:nvPicPr>
          <p:cNvPr id="3" name="Picture 2" descr="Twitter_logo_blue.png"/>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7551652" y="849773"/>
            <a:ext cx="939772" cy="764029"/>
          </a:xfrm>
          <a:prstGeom prst="rect">
            <a:avLst/>
          </a:prstGeom>
        </p:spPr>
      </p:pic>
      <p:pic>
        <p:nvPicPr>
          <p:cNvPr id="7" name="Picture 6" descr="6125CNQ网站45.png.png"/>
          <p:cNvPicPr>
            <a:picLocks noChangeAspect="1"/>
          </p:cNvPicPr>
          <p:nvPr/>
        </p:nvPicPr>
        <p:blipFill rotWithShape="1">
          <a:blip r:embed="rId3">
            <a:extLst>
              <a:ext uri="{28A0092B-C50C-407E-A947-70E740481C1C}">
                <a14:useLocalDpi xmlns:a14="http://schemas.microsoft.com/office/drawing/2010/main" val="0"/>
              </a:ext>
            </a:extLst>
          </a:blip>
          <a:srcRect l="11040" t="11469" r="5000" b="10977"/>
          <a:stretch/>
        </p:blipFill>
        <p:spPr>
          <a:xfrm>
            <a:off x="69670" y="3493230"/>
            <a:ext cx="6556830" cy="3364769"/>
          </a:xfrm>
          <a:prstGeom prst="rect">
            <a:avLst/>
          </a:prstGeom>
        </p:spPr>
      </p:pic>
    </p:spTree>
    <p:extLst>
      <p:ext uri="{BB962C8B-B14F-4D97-AF65-F5344CB8AC3E}">
        <p14:creationId xmlns:p14="http://schemas.microsoft.com/office/powerpoint/2010/main" val="29621001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E97D5"/>
        </a:solidFill>
        <a:effectLst/>
      </p:bgPr>
    </p:bg>
    <p:spTree>
      <p:nvGrpSpPr>
        <p:cNvPr id="1" name=""/>
        <p:cNvGrpSpPr/>
        <p:nvPr/>
      </p:nvGrpSpPr>
      <p:grpSpPr>
        <a:xfrm>
          <a:off x="0" y="0"/>
          <a:ext cx="0" cy="0"/>
          <a:chOff x="0" y="0"/>
          <a:chExt cx="0" cy="0"/>
        </a:xfrm>
      </p:grpSpPr>
      <p:pic>
        <p:nvPicPr>
          <p:cNvPr id="5" name="Picture 4" descr="Taylor 2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256" y="0"/>
            <a:ext cx="6803765" cy="1796643"/>
          </a:xfrm>
          <a:prstGeom prst="rect">
            <a:avLst/>
          </a:prstGeom>
        </p:spPr>
      </p:pic>
      <p:pic>
        <p:nvPicPr>
          <p:cNvPr id="4" name="Picture 3" descr="Taylor 2_3.jpg"/>
          <p:cNvPicPr>
            <a:picLocks noChangeAspect="1"/>
          </p:cNvPicPr>
          <p:nvPr/>
        </p:nvPicPr>
        <p:blipFill rotWithShape="1">
          <a:blip r:embed="rId4">
            <a:extLst>
              <a:ext uri="{28A0092B-C50C-407E-A947-70E740481C1C}">
                <a14:useLocalDpi xmlns:a14="http://schemas.microsoft.com/office/drawing/2010/main" val="0"/>
              </a:ext>
            </a:extLst>
          </a:blip>
          <a:srcRect t="5500"/>
          <a:stretch/>
        </p:blipFill>
        <p:spPr>
          <a:xfrm>
            <a:off x="1172256" y="1786130"/>
            <a:ext cx="6803765" cy="1697814"/>
          </a:xfrm>
          <a:prstGeom prst="rect">
            <a:avLst/>
          </a:prstGeom>
        </p:spPr>
      </p:pic>
      <p:pic>
        <p:nvPicPr>
          <p:cNvPr id="3" name="Picture 2" descr="Taylor 2_2.jpg"/>
          <p:cNvPicPr>
            <a:picLocks noChangeAspect="1"/>
          </p:cNvPicPr>
          <p:nvPr/>
        </p:nvPicPr>
        <p:blipFill rotWithShape="1">
          <a:blip r:embed="rId5">
            <a:extLst>
              <a:ext uri="{28A0092B-C50C-407E-A947-70E740481C1C}">
                <a14:useLocalDpi xmlns:a14="http://schemas.microsoft.com/office/drawing/2010/main" val="0"/>
              </a:ext>
            </a:extLst>
          </a:blip>
          <a:srcRect t="4827"/>
          <a:stretch/>
        </p:blipFill>
        <p:spPr>
          <a:xfrm>
            <a:off x="1172256" y="3467664"/>
            <a:ext cx="6803765" cy="1709928"/>
          </a:xfrm>
          <a:prstGeom prst="rect">
            <a:avLst/>
          </a:prstGeom>
        </p:spPr>
      </p:pic>
      <p:pic>
        <p:nvPicPr>
          <p:cNvPr id="2" name="Picture 1" descr="Taylor 2_1.jpg"/>
          <p:cNvPicPr>
            <a:picLocks noChangeAspect="1"/>
          </p:cNvPicPr>
          <p:nvPr/>
        </p:nvPicPr>
        <p:blipFill rotWithShape="1">
          <a:blip r:embed="rId6">
            <a:extLst>
              <a:ext uri="{28A0092B-C50C-407E-A947-70E740481C1C}">
                <a14:useLocalDpi xmlns:a14="http://schemas.microsoft.com/office/drawing/2010/main" val="0"/>
              </a:ext>
            </a:extLst>
          </a:blip>
          <a:srcRect t="4827"/>
          <a:stretch/>
        </p:blipFill>
        <p:spPr>
          <a:xfrm>
            <a:off x="1172256" y="5148072"/>
            <a:ext cx="6803765" cy="1709928"/>
          </a:xfrm>
          <a:prstGeom prst="rect">
            <a:avLst/>
          </a:prstGeom>
        </p:spPr>
      </p:pic>
    </p:spTree>
    <p:extLst>
      <p:ext uri="{BB962C8B-B14F-4D97-AF65-F5344CB8AC3E}">
        <p14:creationId xmlns:p14="http://schemas.microsoft.com/office/powerpoint/2010/main" val="603074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12739363"/>
              </p:ext>
            </p:extLst>
          </p:nvPr>
        </p:nvGraphicFramePr>
        <p:xfrm>
          <a:off x="394148" y="312241"/>
          <a:ext cx="8354080" cy="6434889"/>
        </p:xfrm>
        <a:graphic>
          <a:graphicData uri="http://schemas.openxmlformats.org/drawingml/2006/table">
            <a:tbl>
              <a:tblPr firstRow="1" bandRow="1">
                <a:tableStyleId>{5C22544A-7EE6-4342-B048-85BDC9FD1C3A}</a:tableStyleId>
              </a:tblPr>
              <a:tblGrid>
                <a:gridCol w="4051022"/>
                <a:gridCol w="2644588"/>
                <a:gridCol w="1658470"/>
              </a:tblGrid>
              <a:tr h="735411">
                <a:tc>
                  <a:txBody>
                    <a:bodyPr/>
                    <a:lstStyle/>
                    <a:p>
                      <a:pPr algn="ctr"/>
                      <a:r>
                        <a:rPr lang="en-US" sz="2800" dirty="0" smtClean="0">
                          <a:solidFill>
                            <a:srgbClr val="FEFCFA"/>
                          </a:solidFill>
                        </a:rPr>
                        <a:t>Measure</a:t>
                      </a:r>
                      <a:endParaRPr lang="en-US" sz="2800" dirty="0">
                        <a:solidFill>
                          <a:srgbClr val="FEFCFA"/>
                        </a:solidFill>
                      </a:endParaRPr>
                    </a:p>
                  </a:txBody>
                  <a:tcPr anchor="ctr">
                    <a:solidFill>
                      <a:srgbClr val="4E97D5"/>
                    </a:solidFill>
                  </a:tcPr>
                </a:tc>
                <a:tc>
                  <a:txBody>
                    <a:bodyPr/>
                    <a:lstStyle/>
                    <a:p>
                      <a:pPr algn="ctr"/>
                      <a:r>
                        <a:rPr lang="en-US" sz="2800" dirty="0" smtClean="0">
                          <a:solidFill>
                            <a:srgbClr val="FEFCFA"/>
                          </a:solidFill>
                        </a:rPr>
                        <a:t>Sample Item</a:t>
                      </a:r>
                      <a:endParaRPr lang="en-US" sz="2800" dirty="0">
                        <a:solidFill>
                          <a:srgbClr val="FEFCFA"/>
                        </a:solidFill>
                      </a:endParaRPr>
                    </a:p>
                  </a:txBody>
                  <a:tcPr anchor="ctr">
                    <a:solidFill>
                      <a:srgbClr val="4E97D5"/>
                    </a:solidFill>
                  </a:tcPr>
                </a:tc>
                <a:tc>
                  <a:txBody>
                    <a:bodyPr/>
                    <a:lstStyle/>
                    <a:p>
                      <a:pPr algn="ctr"/>
                      <a:r>
                        <a:rPr lang="en-US" sz="2800" dirty="0" smtClean="0">
                          <a:solidFill>
                            <a:srgbClr val="FEFCFA"/>
                          </a:solidFill>
                        </a:rPr>
                        <a:t>Alpha</a:t>
                      </a:r>
                      <a:endParaRPr lang="en-US" sz="2800" dirty="0">
                        <a:solidFill>
                          <a:srgbClr val="FEFCFA"/>
                        </a:solidFill>
                      </a:endParaRPr>
                    </a:p>
                  </a:txBody>
                  <a:tcPr anchor="ctr">
                    <a:solidFill>
                      <a:srgbClr val="4E97D5"/>
                    </a:solidFill>
                  </a:tcPr>
                </a:tc>
              </a:tr>
              <a:tr h="1437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t>Avoidance and Fusion Questionnaire-Youth </a:t>
                      </a:r>
                      <a:r>
                        <a:rPr lang="en-US" sz="2200" dirty="0" smtClean="0"/>
                        <a:t>(17 items; </a:t>
                      </a:r>
                      <a:r>
                        <a:rPr lang="en-US" sz="2200" i="0" kern="1200" dirty="0" smtClean="0">
                          <a:solidFill>
                            <a:schemeClr val="dk1"/>
                          </a:solidFill>
                          <a:effectLst/>
                          <a:latin typeface="+mn-lt"/>
                          <a:ea typeface="+mn-ea"/>
                          <a:cs typeface="+mn-cs"/>
                        </a:rPr>
                        <a:t>AFQ-Y</a:t>
                      </a:r>
                      <a:r>
                        <a:rPr lang="en-US" sz="2200" i="1" kern="1200" dirty="0" smtClean="0">
                          <a:solidFill>
                            <a:schemeClr val="dk1"/>
                          </a:solidFill>
                          <a:effectLst/>
                          <a:latin typeface="+mn-lt"/>
                          <a:ea typeface="+mn-ea"/>
                          <a:cs typeface="+mn-cs"/>
                        </a:rPr>
                        <a:t>; </a:t>
                      </a:r>
                      <a:r>
                        <a:rPr lang="en-US" sz="2200" i="0" kern="1200" dirty="0" smtClean="0">
                          <a:solidFill>
                            <a:schemeClr val="dk1"/>
                          </a:solidFill>
                          <a:effectLst/>
                          <a:latin typeface="+mn-lt"/>
                          <a:ea typeface="+mn-ea"/>
                          <a:cs typeface="+mn-cs"/>
                        </a:rPr>
                        <a:t>Greco, Murrell, &amp; Coyne, 2005)</a:t>
                      </a:r>
                      <a:r>
                        <a:rPr lang="en-US" sz="2200" i="0" kern="1200" baseline="0" dirty="0" smtClean="0">
                          <a:solidFill>
                            <a:schemeClr val="dk1"/>
                          </a:solidFill>
                          <a:effectLst/>
                          <a:latin typeface="+mn-lt"/>
                          <a:ea typeface="+mn-ea"/>
                          <a:cs typeface="+mn-cs"/>
                        </a:rPr>
                        <a:t> </a:t>
                      </a:r>
                      <a:endParaRPr lang="en-US" sz="2200" dirty="0" smtClean="0"/>
                    </a:p>
                    <a:p>
                      <a:endParaRPr lang="en-US" sz="2400" dirty="0" smtClean="0"/>
                    </a:p>
                  </a:txBody>
                  <a:tcPr>
                    <a:solidFill>
                      <a:srgbClr val="A0C7E8"/>
                    </a:solidFill>
                  </a:tcPr>
                </a:tc>
                <a:tc>
                  <a:txBody>
                    <a:bodyPr/>
                    <a:lstStyle/>
                    <a:p>
                      <a:pPr algn="ctr"/>
                      <a:r>
                        <a:rPr lang="en-US" sz="2200" kern="1200" dirty="0" smtClean="0">
                          <a:solidFill>
                            <a:schemeClr val="dk1"/>
                          </a:solidFill>
                          <a:effectLst/>
                          <a:latin typeface="+mn-lt"/>
                          <a:ea typeface="+mn-ea"/>
                          <a:cs typeface="+mn-cs"/>
                        </a:rPr>
                        <a:t>“The bad things I think about myself must be true.”</a:t>
                      </a:r>
                      <a:r>
                        <a:rPr lang="en-US" sz="2200" dirty="0" smtClean="0">
                          <a:effectLst/>
                        </a:rPr>
                        <a:t> </a:t>
                      </a:r>
                      <a:endParaRPr lang="en-US" sz="2200" dirty="0"/>
                    </a:p>
                  </a:txBody>
                  <a:tcPr>
                    <a:solidFill>
                      <a:srgbClr val="C5DDF1"/>
                    </a:solidFill>
                  </a:tcPr>
                </a:tc>
                <a:tc>
                  <a:txBody>
                    <a:bodyPr/>
                    <a:lstStyle/>
                    <a:p>
                      <a:pPr algn="ctr"/>
                      <a:r>
                        <a:rPr lang="en-US" sz="2200" i="1" kern="1200" dirty="0" smtClean="0">
                          <a:solidFill>
                            <a:schemeClr val="dk1"/>
                          </a:solidFill>
                          <a:effectLst/>
                          <a:latin typeface="+mn-lt"/>
                          <a:ea typeface="+mn-ea"/>
                          <a:cs typeface="+mn-cs"/>
                        </a:rPr>
                        <a:t>α</a:t>
                      </a:r>
                      <a:r>
                        <a:rPr lang="en-US" sz="2200" kern="1200" dirty="0" smtClean="0">
                          <a:solidFill>
                            <a:schemeClr val="dk1"/>
                          </a:solidFill>
                          <a:effectLst/>
                          <a:latin typeface="+mn-lt"/>
                          <a:ea typeface="+mn-ea"/>
                          <a:cs typeface="+mn-cs"/>
                        </a:rPr>
                        <a:t> = .92 (</a:t>
                      </a:r>
                      <a:r>
                        <a:rPr lang="en-US" sz="2200" kern="1200" dirty="0" err="1" smtClean="0">
                          <a:solidFill>
                            <a:schemeClr val="dk1"/>
                          </a:solidFill>
                          <a:effectLst/>
                          <a:latin typeface="+mn-lt"/>
                          <a:ea typeface="+mn-ea"/>
                          <a:cs typeface="+mn-cs"/>
                        </a:rPr>
                        <a:t>Schmalz</a:t>
                      </a:r>
                      <a:r>
                        <a:rPr lang="en-US" sz="2200" kern="1200" dirty="0" smtClean="0">
                          <a:solidFill>
                            <a:schemeClr val="dk1"/>
                          </a:solidFill>
                          <a:effectLst/>
                          <a:latin typeface="+mn-lt"/>
                          <a:ea typeface="+mn-ea"/>
                          <a:cs typeface="+mn-cs"/>
                        </a:rPr>
                        <a:t> &amp;</a:t>
                      </a:r>
                      <a:r>
                        <a:rPr lang="en-US" sz="2200" kern="1200" baseline="0" dirty="0" smtClean="0">
                          <a:solidFill>
                            <a:schemeClr val="dk1"/>
                          </a:solidFill>
                          <a:effectLst/>
                          <a:latin typeface="+mn-lt"/>
                          <a:ea typeface="+mn-ea"/>
                          <a:cs typeface="+mn-cs"/>
                        </a:rPr>
                        <a:t> Murrell, 2010) </a:t>
                      </a:r>
                      <a:endParaRPr lang="en-US" sz="2200" dirty="0"/>
                    </a:p>
                  </a:txBody>
                  <a:tcPr>
                    <a:solidFill>
                      <a:srgbClr val="E0EDF8"/>
                    </a:solidFill>
                  </a:tcPr>
                </a:tc>
              </a:tr>
              <a:tr h="14042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t>Depression Anxiety Stress</a:t>
                      </a:r>
                      <a:r>
                        <a:rPr lang="en-US" sz="2400" b="1" baseline="0" dirty="0" smtClean="0"/>
                        <a:t> Scales </a:t>
                      </a:r>
                      <a:r>
                        <a:rPr lang="en-US" sz="2200" baseline="0" dirty="0" smtClean="0"/>
                        <a:t>(21 Items</a:t>
                      </a:r>
                      <a:r>
                        <a:rPr lang="en-US" sz="2200" b="0" baseline="0" dirty="0" smtClean="0"/>
                        <a:t>;</a:t>
                      </a:r>
                      <a:r>
                        <a:rPr lang="en-US" sz="2200" b="0" kern="1200" dirty="0" smtClean="0">
                          <a:solidFill>
                            <a:schemeClr val="dk1"/>
                          </a:solidFill>
                          <a:effectLst/>
                          <a:latin typeface="+mn-lt"/>
                          <a:ea typeface="+mn-ea"/>
                          <a:cs typeface="+mn-cs"/>
                        </a:rPr>
                        <a:t> DASS-21; </a:t>
                      </a:r>
                      <a:r>
                        <a:rPr lang="en-US" sz="2200" b="0" kern="1200" dirty="0" err="1" smtClean="0">
                          <a:solidFill>
                            <a:schemeClr val="dk1"/>
                          </a:solidFill>
                          <a:effectLst/>
                          <a:latin typeface="+mn-lt"/>
                          <a:ea typeface="+mn-ea"/>
                          <a:cs typeface="+mn-cs"/>
                        </a:rPr>
                        <a:t>Lovibond</a:t>
                      </a:r>
                      <a:r>
                        <a:rPr lang="en-US" sz="2200" b="0" kern="1200" dirty="0" smtClean="0">
                          <a:solidFill>
                            <a:schemeClr val="dk1"/>
                          </a:solidFill>
                          <a:effectLst/>
                          <a:latin typeface="+mn-lt"/>
                          <a:ea typeface="+mn-ea"/>
                          <a:cs typeface="+mn-cs"/>
                        </a:rPr>
                        <a:t> &amp; </a:t>
                      </a:r>
                      <a:r>
                        <a:rPr lang="en-US" sz="2200" b="0" kern="1200" dirty="0" err="1" smtClean="0">
                          <a:solidFill>
                            <a:schemeClr val="dk1"/>
                          </a:solidFill>
                          <a:effectLst/>
                          <a:latin typeface="+mn-lt"/>
                          <a:ea typeface="+mn-ea"/>
                          <a:cs typeface="+mn-cs"/>
                        </a:rPr>
                        <a:t>Lovibond</a:t>
                      </a:r>
                      <a:r>
                        <a:rPr lang="en-US" sz="2200" b="0" kern="1200" dirty="0" smtClean="0">
                          <a:solidFill>
                            <a:schemeClr val="dk1"/>
                          </a:solidFill>
                          <a:effectLst/>
                          <a:latin typeface="+mn-lt"/>
                          <a:ea typeface="+mn-ea"/>
                          <a:cs typeface="+mn-cs"/>
                        </a:rPr>
                        <a:t>, 1995</a:t>
                      </a:r>
                      <a:r>
                        <a:rPr lang="en-US" sz="2200" b="0" baseline="0" dirty="0" smtClean="0"/>
                        <a:t>) </a:t>
                      </a:r>
                      <a:endParaRPr lang="en-US" sz="2200" b="0" dirty="0" smtClean="0"/>
                    </a:p>
                    <a:p>
                      <a:endParaRPr lang="en-US" sz="2400" dirty="0"/>
                    </a:p>
                  </a:txBody>
                  <a:tcPr>
                    <a:solidFill>
                      <a:srgbClr val="A0C7E8"/>
                    </a:solidFill>
                  </a:tcPr>
                </a:tc>
                <a:tc>
                  <a:txBody>
                    <a:bodyPr/>
                    <a:lstStyle/>
                    <a:p>
                      <a:pPr algn="ctr"/>
                      <a:r>
                        <a:rPr lang="en-US" sz="2200" smtClean="0"/>
                        <a:t>“I </a:t>
                      </a:r>
                      <a:r>
                        <a:rPr lang="en-US" sz="2200" dirty="0" smtClean="0"/>
                        <a:t>was unable</a:t>
                      </a:r>
                      <a:r>
                        <a:rPr lang="en-US" sz="2200" baseline="0" dirty="0" smtClean="0"/>
                        <a:t> to become enthusiastic about anything.”</a:t>
                      </a:r>
                      <a:endParaRPr lang="en-US" sz="2200" dirty="0"/>
                    </a:p>
                  </a:txBody>
                  <a:tcPr>
                    <a:solidFill>
                      <a:srgbClr val="C5DDF1"/>
                    </a:solidFill>
                  </a:tcPr>
                </a:tc>
                <a:tc>
                  <a:txBody>
                    <a:bodyPr/>
                    <a:lstStyle/>
                    <a:p>
                      <a:pPr algn="ctr"/>
                      <a:r>
                        <a:rPr lang="en-US" sz="2200" i="1" kern="1200" dirty="0" smtClean="0">
                          <a:solidFill>
                            <a:schemeClr val="dk1"/>
                          </a:solidFill>
                          <a:effectLst/>
                          <a:latin typeface="+mn-lt"/>
                          <a:ea typeface="+mn-ea"/>
                          <a:cs typeface="+mn-cs"/>
                        </a:rPr>
                        <a:t>α</a:t>
                      </a:r>
                      <a:r>
                        <a:rPr lang="en-US" sz="2200" kern="1200" dirty="0" smtClean="0">
                          <a:solidFill>
                            <a:schemeClr val="dk1"/>
                          </a:solidFill>
                          <a:effectLst/>
                          <a:latin typeface="+mn-lt"/>
                          <a:ea typeface="+mn-ea"/>
                          <a:cs typeface="+mn-cs"/>
                        </a:rPr>
                        <a:t> = .88</a:t>
                      </a:r>
                      <a:r>
                        <a:rPr lang="en-US" sz="2200" dirty="0" smtClean="0">
                          <a:effectLst/>
                        </a:rPr>
                        <a:t> </a:t>
                      </a:r>
                    </a:p>
                    <a:p>
                      <a:pPr algn="ctr"/>
                      <a:r>
                        <a:rPr lang="en-US" sz="2200" b="0" kern="1200" dirty="0" smtClean="0">
                          <a:solidFill>
                            <a:schemeClr val="dk1"/>
                          </a:solidFill>
                          <a:effectLst/>
                          <a:latin typeface="+mn-lt"/>
                          <a:ea typeface="+mn-ea"/>
                          <a:cs typeface="+mn-cs"/>
                        </a:rPr>
                        <a:t>(</a:t>
                      </a:r>
                      <a:r>
                        <a:rPr lang="en-US" sz="2200" b="0" kern="1200" dirty="0" err="1" smtClean="0">
                          <a:solidFill>
                            <a:schemeClr val="dk1"/>
                          </a:solidFill>
                          <a:effectLst/>
                          <a:latin typeface="+mn-lt"/>
                          <a:ea typeface="+mn-ea"/>
                          <a:cs typeface="+mn-cs"/>
                        </a:rPr>
                        <a:t>Lovibond</a:t>
                      </a:r>
                      <a:r>
                        <a:rPr lang="en-US" sz="2200" b="0" kern="1200" dirty="0" smtClean="0">
                          <a:solidFill>
                            <a:schemeClr val="dk1"/>
                          </a:solidFill>
                          <a:effectLst/>
                          <a:latin typeface="+mn-lt"/>
                          <a:ea typeface="+mn-ea"/>
                          <a:cs typeface="+mn-cs"/>
                        </a:rPr>
                        <a:t> &amp; </a:t>
                      </a:r>
                      <a:r>
                        <a:rPr lang="en-US" sz="2200" b="0" kern="1200" dirty="0" err="1" smtClean="0">
                          <a:solidFill>
                            <a:schemeClr val="dk1"/>
                          </a:solidFill>
                          <a:effectLst/>
                          <a:latin typeface="+mn-lt"/>
                          <a:ea typeface="+mn-ea"/>
                          <a:cs typeface="+mn-cs"/>
                        </a:rPr>
                        <a:t>Lovibond</a:t>
                      </a:r>
                      <a:r>
                        <a:rPr lang="en-US" sz="2200" b="0" kern="1200" dirty="0" smtClean="0">
                          <a:solidFill>
                            <a:schemeClr val="dk1"/>
                          </a:solidFill>
                          <a:effectLst/>
                          <a:latin typeface="+mn-lt"/>
                          <a:ea typeface="+mn-ea"/>
                          <a:cs typeface="+mn-cs"/>
                        </a:rPr>
                        <a:t>, 1995)</a:t>
                      </a:r>
                      <a:endParaRPr lang="en-US" sz="2200" dirty="0"/>
                    </a:p>
                  </a:txBody>
                  <a:tcPr>
                    <a:solidFill>
                      <a:srgbClr val="E0EDF8"/>
                    </a:solidFill>
                  </a:tcPr>
                </a:tc>
              </a:tr>
              <a:tr h="585743">
                <a:tc gridSpan="3">
                  <a:txBody>
                    <a:bodyPr/>
                    <a:lstStyle/>
                    <a:p>
                      <a:r>
                        <a:rPr lang="en-US" sz="2400" b="1" dirty="0" smtClean="0"/>
                        <a:t>Stigma</a:t>
                      </a:r>
                      <a:r>
                        <a:rPr lang="en-US" sz="2400" dirty="0" smtClean="0"/>
                        <a:t> </a:t>
                      </a:r>
                      <a:r>
                        <a:rPr lang="en-US" sz="2200" dirty="0" smtClean="0"/>
                        <a:t>(modified</a:t>
                      </a:r>
                      <a:r>
                        <a:rPr lang="en-US" sz="2200" baseline="0" dirty="0" smtClean="0"/>
                        <a:t> i</a:t>
                      </a:r>
                      <a:r>
                        <a:rPr lang="en-US" sz="2200" dirty="0" smtClean="0"/>
                        <a:t>tems</a:t>
                      </a:r>
                      <a:r>
                        <a:rPr lang="en-US" sz="2200" baseline="0" dirty="0" smtClean="0"/>
                        <a:t> from </a:t>
                      </a:r>
                      <a:r>
                        <a:rPr lang="en-US" sz="2200" dirty="0" smtClean="0"/>
                        <a:t>Attribution Questionnaire; AQ; Corrigan,</a:t>
                      </a:r>
                      <a:r>
                        <a:rPr lang="en-US" sz="2200" baseline="0" dirty="0" smtClean="0"/>
                        <a:t> Markowitz, Watson, Rowan</a:t>
                      </a:r>
                      <a:r>
                        <a:rPr lang="en-US" sz="2200" dirty="0" smtClean="0"/>
                        <a:t>, &amp; </a:t>
                      </a:r>
                      <a:r>
                        <a:rPr lang="en-US" sz="2200" dirty="0" err="1" smtClean="0"/>
                        <a:t>Kubiak</a:t>
                      </a:r>
                      <a:r>
                        <a:rPr lang="en-US" sz="2200" dirty="0" smtClean="0"/>
                        <a:t> 2003) </a:t>
                      </a:r>
                      <a:endParaRPr lang="en-US" sz="2200" dirty="0"/>
                    </a:p>
                  </a:txBody>
                  <a:tcPr>
                    <a:solidFill>
                      <a:srgbClr val="A0C7E8"/>
                    </a:solidFill>
                  </a:tcPr>
                </a:tc>
                <a:tc hMerge="1">
                  <a:txBody>
                    <a:bodyPr/>
                    <a:lstStyle/>
                    <a:p>
                      <a:endParaRPr lang="en-US" dirty="0"/>
                    </a:p>
                  </a:txBody>
                  <a:tcPr/>
                </a:tc>
                <a:tc hMerge="1">
                  <a:txBody>
                    <a:bodyPr/>
                    <a:lstStyle/>
                    <a:p>
                      <a:endParaRPr lang="en-US" dirty="0"/>
                    </a:p>
                  </a:txBody>
                  <a:tcPr/>
                </a:tc>
              </a:tr>
              <a:tr h="1523719">
                <a:tc gridSpan="3">
                  <a:txBody>
                    <a:bodyPr/>
                    <a:lstStyle/>
                    <a:p>
                      <a:pPr marL="342900" indent="-342900">
                        <a:buAutoNum type="arabicPeriod"/>
                      </a:pPr>
                      <a:r>
                        <a:rPr lang="en-US" sz="2200" i="1" baseline="0" dirty="0" smtClean="0"/>
                        <a:t>I like this person.</a:t>
                      </a:r>
                    </a:p>
                    <a:p>
                      <a:pPr marL="342900" indent="-342900">
                        <a:buAutoNum type="arabicPeriod"/>
                      </a:pPr>
                      <a:r>
                        <a:rPr lang="en-US" sz="2200" i="1" baseline="0" dirty="0" smtClean="0"/>
                        <a:t>I think the situation is the person in the story’s fault.</a:t>
                      </a:r>
                    </a:p>
                    <a:p>
                      <a:pPr marL="342900" indent="-342900">
                        <a:buAutoNum type="arabicPeriod"/>
                      </a:pPr>
                      <a:r>
                        <a:rPr lang="en-US" sz="2200" i="1" baseline="0" dirty="0" smtClean="0"/>
                        <a:t>I would avoid this person.</a:t>
                      </a:r>
                      <a:endParaRPr lang="en-US" sz="2200" i="1" dirty="0" smtClean="0"/>
                    </a:p>
                  </a:txBody>
                  <a:tcPr>
                    <a:solidFill>
                      <a:srgbClr val="C5DDF1"/>
                    </a:solidFill>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158663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91440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4E97D5"/>
                </a:solidFill>
                <a:latin typeface="+mn-lt"/>
                <a:ea typeface="Verdana" pitchFamily="34" charset="0"/>
                <a:cs typeface="Verdana" pitchFamily="34" charset="0"/>
              </a:rPr>
              <a:t>Stigma will decrease over time as increasing contextual information is provided.</a:t>
            </a:r>
            <a:endParaRPr lang="en-US" sz="3200" b="1" dirty="0">
              <a:solidFill>
                <a:srgbClr val="4E97D5"/>
              </a:solidFill>
              <a:latin typeface="+mn-lt"/>
              <a:ea typeface="Verdana" pitchFamily="34" charset="0"/>
              <a:cs typeface="Verdana" pitchFamily="34" charset="0"/>
            </a:endParaRPr>
          </a:p>
        </p:txBody>
      </p:sp>
      <p:graphicFrame>
        <p:nvGraphicFramePr>
          <p:cNvPr id="5" name="Chart 4"/>
          <p:cNvGraphicFramePr/>
          <p:nvPr>
            <p:extLst>
              <p:ext uri="{D42A27DB-BD31-4B8C-83A1-F6EECF244321}">
                <p14:modId xmlns:p14="http://schemas.microsoft.com/office/powerpoint/2010/main" val="2382393836"/>
              </p:ext>
            </p:extLst>
          </p:nvPr>
        </p:nvGraphicFramePr>
        <p:xfrm>
          <a:off x="747059" y="1417638"/>
          <a:ext cx="6357498" cy="451970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53333" y="5937343"/>
            <a:ext cx="6080135" cy="923330"/>
          </a:xfrm>
          <a:prstGeom prst="rect">
            <a:avLst/>
          </a:prstGeom>
          <a:noFill/>
        </p:spPr>
        <p:txBody>
          <a:bodyPr wrap="none" rtlCol="0">
            <a:spAutoFit/>
          </a:bodyPr>
          <a:lstStyle/>
          <a:p>
            <a:r>
              <a:rPr lang="en-US" dirty="0"/>
              <a:t>Linear Trend: Partial Eta Squared = </a:t>
            </a:r>
            <a:r>
              <a:rPr lang="en-US" dirty="0" smtClean="0"/>
              <a:t>.18, </a:t>
            </a:r>
            <a:r>
              <a:rPr lang="en-US" i="1" dirty="0"/>
              <a:t>F</a:t>
            </a:r>
            <a:r>
              <a:rPr lang="en-US" dirty="0"/>
              <a:t>(1) = </a:t>
            </a:r>
            <a:r>
              <a:rPr lang="en-US" dirty="0" smtClean="0"/>
              <a:t>139.33, </a:t>
            </a:r>
            <a:r>
              <a:rPr lang="en-US" i="1" dirty="0"/>
              <a:t>p</a:t>
            </a:r>
            <a:r>
              <a:rPr lang="en-US" dirty="0"/>
              <a:t> &lt; .001</a:t>
            </a:r>
          </a:p>
          <a:p>
            <a:r>
              <a:rPr lang="en-US" dirty="0" smtClean="0"/>
              <a:t>Quadratic Trend: Partial Eta Squared = .01, </a:t>
            </a:r>
            <a:r>
              <a:rPr lang="en-US" i="1" dirty="0" smtClean="0"/>
              <a:t>F</a:t>
            </a:r>
            <a:r>
              <a:rPr lang="en-US" dirty="0" smtClean="0"/>
              <a:t>(1) = 8.28, </a:t>
            </a:r>
            <a:r>
              <a:rPr lang="en-US" i="1" dirty="0" smtClean="0"/>
              <a:t>p</a:t>
            </a:r>
            <a:r>
              <a:rPr lang="en-US" dirty="0" smtClean="0"/>
              <a:t> = .004</a:t>
            </a:r>
          </a:p>
          <a:p>
            <a:r>
              <a:rPr lang="en-US" dirty="0" smtClean="0"/>
              <a:t>Cubic Trend: Partial Eta Squared = .24,</a:t>
            </a:r>
            <a:r>
              <a:rPr lang="en-US" i="1" dirty="0" smtClean="0"/>
              <a:t> F</a:t>
            </a:r>
            <a:r>
              <a:rPr lang="en-US" dirty="0" smtClean="0"/>
              <a:t>(1) = 197.96, </a:t>
            </a:r>
            <a:r>
              <a:rPr lang="en-US" i="1" dirty="0" smtClean="0"/>
              <a:t>p</a:t>
            </a:r>
            <a:r>
              <a:rPr lang="en-US" dirty="0" smtClean="0"/>
              <a:t> &lt; .001</a:t>
            </a:r>
            <a:endParaRPr lang="en-US" i="1" dirty="0"/>
          </a:p>
        </p:txBody>
      </p:sp>
      <p:pic>
        <p:nvPicPr>
          <p:cNvPr id="8" name="Picture 7" descr="Twitter_logo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046" y="836701"/>
            <a:ext cx="714565" cy="580937"/>
          </a:xfrm>
          <a:prstGeom prst="rect">
            <a:avLst/>
          </a:prstGeom>
        </p:spPr>
      </p:pic>
    </p:spTree>
    <p:extLst>
      <p:ext uri="{BB962C8B-B14F-4D97-AF65-F5344CB8AC3E}">
        <p14:creationId xmlns:p14="http://schemas.microsoft.com/office/powerpoint/2010/main" val="6619217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6803" y="88787"/>
            <a:ext cx="8679051"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4E97D5"/>
                </a:solidFill>
                <a:latin typeface="+mn-lt"/>
                <a:ea typeface="Verdana" pitchFamily="34" charset="0"/>
                <a:cs typeface="Verdana" pitchFamily="34" charset="0"/>
              </a:rPr>
              <a:t>Stigma will decrease over time as increasing contextual information is provided, particularly for participants with a history of mental health treatment.</a:t>
            </a:r>
            <a:endParaRPr lang="en-US" sz="2800" b="1" dirty="0">
              <a:solidFill>
                <a:srgbClr val="4E97D5"/>
              </a:solidFill>
              <a:latin typeface="+mn-lt"/>
              <a:ea typeface="Verdana" pitchFamily="34" charset="0"/>
              <a:cs typeface="Verdana" pitchFamily="34" charset="0"/>
            </a:endParaRPr>
          </a:p>
        </p:txBody>
      </p:sp>
      <p:graphicFrame>
        <p:nvGraphicFramePr>
          <p:cNvPr id="6" name="Chart 5"/>
          <p:cNvGraphicFramePr/>
          <p:nvPr>
            <p:extLst>
              <p:ext uri="{D42A27DB-BD31-4B8C-83A1-F6EECF244321}">
                <p14:modId xmlns:p14="http://schemas.microsoft.com/office/powerpoint/2010/main" val="848383589"/>
              </p:ext>
            </p:extLst>
          </p:nvPr>
        </p:nvGraphicFramePr>
        <p:xfrm>
          <a:off x="771135" y="1317725"/>
          <a:ext cx="6894856" cy="47568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34698" y="5934670"/>
            <a:ext cx="6080135" cy="923330"/>
          </a:xfrm>
          <a:prstGeom prst="rect">
            <a:avLst/>
          </a:prstGeom>
          <a:noFill/>
        </p:spPr>
        <p:txBody>
          <a:bodyPr wrap="none" rtlCol="0">
            <a:spAutoFit/>
          </a:bodyPr>
          <a:lstStyle/>
          <a:p>
            <a:r>
              <a:rPr lang="en-US" dirty="0"/>
              <a:t>Linear Trend: Partial Eta Squared = </a:t>
            </a:r>
            <a:r>
              <a:rPr lang="en-US" dirty="0" smtClean="0"/>
              <a:t>.00, </a:t>
            </a:r>
            <a:r>
              <a:rPr lang="en-US" i="1" dirty="0"/>
              <a:t>F</a:t>
            </a:r>
            <a:r>
              <a:rPr lang="en-US" dirty="0"/>
              <a:t>(1) = </a:t>
            </a:r>
            <a:r>
              <a:rPr lang="en-US" dirty="0" smtClean="0"/>
              <a:t>.349, </a:t>
            </a:r>
            <a:r>
              <a:rPr lang="en-US" i="1" dirty="0"/>
              <a:t>p</a:t>
            </a:r>
            <a:r>
              <a:rPr lang="en-US" dirty="0"/>
              <a:t> =</a:t>
            </a:r>
            <a:r>
              <a:rPr lang="en-US" dirty="0" smtClean="0"/>
              <a:t> .555</a:t>
            </a:r>
            <a:endParaRPr lang="en-US" dirty="0"/>
          </a:p>
          <a:p>
            <a:r>
              <a:rPr lang="en-US" dirty="0"/>
              <a:t>Quadratic Trend: Partial Eta Squared = .</a:t>
            </a:r>
            <a:r>
              <a:rPr lang="en-US" dirty="0" smtClean="0"/>
              <a:t>00, </a:t>
            </a:r>
            <a:r>
              <a:rPr lang="en-US" i="1" dirty="0"/>
              <a:t>F</a:t>
            </a:r>
            <a:r>
              <a:rPr lang="en-US" dirty="0"/>
              <a:t>(1) = </a:t>
            </a:r>
            <a:r>
              <a:rPr lang="en-US" dirty="0" smtClean="0"/>
              <a:t>.817, </a:t>
            </a:r>
            <a:r>
              <a:rPr lang="en-US" i="1" dirty="0"/>
              <a:t>p</a:t>
            </a:r>
            <a:r>
              <a:rPr lang="en-US" dirty="0"/>
              <a:t> = </a:t>
            </a:r>
            <a:r>
              <a:rPr lang="en-US" dirty="0" smtClean="0"/>
              <a:t>.366</a:t>
            </a:r>
          </a:p>
          <a:p>
            <a:r>
              <a:rPr lang="en-US" dirty="0" smtClean="0"/>
              <a:t>Cubic Trend: Partial Eta Squared = .00, </a:t>
            </a:r>
            <a:r>
              <a:rPr lang="en-US" i="1" dirty="0" smtClean="0"/>
              <a:t>F</a:t>
            </a:r>
            <a:r>
              <a:rPr lang="en-US" dirty="0" smtClean="0"/>
              <a:t>(1) = .087, </a:t>
            </a:r>
            <a:r>
              <a:rPr lang="en-US" i="1" dirty="0" smtClean="0"/>
              <a:t>p</a:t>
            </a:r>
            <a:r>
              <a:rPr lang="en-US" dirty="0" smtClean="0"/>
              <a:t> = .768</a:t>
            </a:r>
            <a:endParaRPr lang="en-US" dirty="0"/>
          </a:p>
        </p:txBody>
      </p:sp>
      <p:sp>
        <p:nvSpPr>
          <p:cNvPr id="8" name="TextBox 7"/>
          <p:cNvSpPr txBox="1"/>
          <p:nvPr/>
        </p:nvSpPr>
        <p:spPr>
          <a:xfrm>
            <a:off x="971176" y="3526118"/>
            <a:ext cx="184666" cy="369332"/>
          </a:xfrm>
          <a:prstGeom prst="rect">
            <a:avLst/>
          </a:prstGeom>
          <a:noFill/>
        </p:spPr>
        <p:txBody>
          <a:bodyPr wrap="none" rtlCol="0">
            <a:spAutoFit/>
          </a:bodyPr>
          <a:lstStyle/>
          <a:p>
            <a:endParaRPr lang="en-US" dirty="0"/>
          </a:p>
        </p:txBody>
      </p:sp>
      <p:pic>
        <p:nvPicPr>
          <p:cNvPr id="9" name="Picture 8" descr="Twitter_logo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5978" y="1027256"/>
            <a:ext cx="714565" cy="580937"/>
          </a:xfrm>
          <a:prstGeom prst="rect">
            <a:avLst/>
          </a:prstGeom>
        </p:spPr>
      </p:pic>
    </p:spTree>
    <p:extLst>
      <p:ext uri="{BB962C8B-B14F-4D97-AF65-F5344CB8AC3E}">
        <p14:creationId xmlns:p14="http://schemas.microsoft.com/office/powerpoint/2010/main" val="1026753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7784"/>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4E97D5"/>
                </a:solidFill>
                <a:latin typeface="+mn-lt"/>
              </a:rPr>
              <a:t>Stigma will decrease over time as increasing contextual information is provided, particularly for participants high in initial psychological flexibility.</a:t>
            </a:r>
            <a:endParaRPr lang="en-US" sz="2800" b="1" dirty="0">
              <a:solidFill>
                <a:srgbClr val="4E97D5"/>
              </a:solidFill>
              <a:latin typeface="+mn-lt"/>
            </a:endParaRPr>
          </a:p>
        </p:txBody>
      </p:sp>
      <p:graphicFrame>
        <p:nvGraphicFramePr>
          <p:cNvPr id="4" name="Chart 3"/>
          <p:cNvGraphicFramePr/>
          <p:nvPr>
            <p:extLst>
              <p:ext uri="{D42A27DB-BD31-4B8C-83A1-F6EECF244321}">
                <p14:modId xmlns:p14="http://schemas.microsoft.com/office/powerpoint/2010/main" val="2202965218"/>
              </p:ext>
            </p:extLst>
          </p:nvPr>
        </p:nvGraphicFramePr>
        <p:xfrm>
          <a:off x="726141" y="1565642"/>
          <a:ext cx="6983506" cy="44748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5005" y="5897417"/>
            <a:ext cx="6080135" cy="923330"/>
          </a:xfrm>
          <a:prstGeom prst="rect">
            <a:avLst/>
          </a:prstGeom>
          <a:noFill/>
        </p:spPr>
        <p:txBody>
          <a:bodyPr wrap="none" rtlCol="0">
            <a:spAutoFit/>
          </a:bodyPr>
          <a:lstStyle/>
          <a:p>
            <a:r>
              <a:rPr lang="en-US" dirty="0">
                <a:solidFill>
                  <a:srgbClr val="000000"/>
                </a:solidFill>
              </a:rPr>
              <a:t>Linear Trend: Partial Eta Squared = .</a:t>
            </a:r>
            <a:r>
              <a:rPr lang="en-US" dirty="0" smtClean="0">
                <a:solidFill>
                  <a:srgbClr val="000000"/>
                </a:solidFill>
              </a:rPr>
              <a:t>00, </a:t>
            </a:r>
            <a:r>
              <a:rPr lang="en-US" i="1" dirty="0">
                <a:solidFill>
                  <a:srgbClr val="000000"/>
                </a:solidFill>
              </a:rPr>
              <a:t>F</a:t>
            </a:r>
            <a:r>
              <a:rPr lang="en-US" dirty="0">
                <a:solidFill>
                  <a:srgbClr val="000000"/>
                </a:solidFill>
              </a:rPr>
              <a:t>(1) = </a:t>
            </a:r>
            <a:r>
              <a:rPr lang="en-US" dirty="0" smtClean="0">
                <a:solidFill>
                  <a:srgbClr val="000000"/>
                </a:solidFill>
              </a:rPr>
              <a:t>1.73, </a:t>
            </a:r>
            <a:r>
              <a:rPr lang="en-US" i="1" dirty="0">
                <a:solidFill>
                  <a:srgbClr val="000000"/>
                </a:solidFill>
              </a:rPr>
              <a:t>p</a:t>
            </a:r>
            <a:r>
              <a:rPr lang="en-US" dirty="0">
                <a:solidFill>
                  <a:srgbClr val="000000"/>
                </a:solidFill>
              </a:rPr>
              <a:t> = </a:t>
            </a:r>
            <a:r>
              <a:rPr lang="en-US" dirty="0" smtClean="0">
                <a:solidFill>
                  <a:srgbClr val="000000"/>
                </a:solidFill>
              </a:rPr>
              <a:t>.179</a:t>
            </a:r>
            <a:endParaRPr lang="en-US" dirty="0">
              <a:solidFill>
                <a:srgbClr val="000000"/>
              </a:solidFill>
            </a:endParaRPr>
          </a:p>
          <a:p>
            <a:r>
              <a:rPr lang="en-US" dirty="0">
                <a:solidFill>
                  <a:srgbClr val="000000"/>
                </a:solidFill>
              </a:rPr>
              <a:t>Quadratic Trend: Partial Eta Squared = .</a:t>
            </a:r>
            <a:r>
              <a:rPr lang="en-US" dirty="0" smtClean="0">
                <a:solidFill>
                  <a:srgbClr val="000000"/>
                </a:solidFill>
              </a:rPr>
              <a:t>00, </a:t>
            </a:r>
            <a:r>
              <a:rPr lang="en-US" i="1" dirty="0">
                <a:solidFill>
                  <a:srgbClr val="000000"/>
                </a:solidFill>
              </a:rPr>
              <a:t>F</a:t>
            </a:r>
            <a:r>
              <a:rPr lang="en-US" dirty="0">
                <a:solidFill>
                  <a:srgbClr val="000000"/>
                </a:solidFill>
              </a:rPr>
              <a:t>(1) = </a:t>
            </a:r>
            <a:r>
              <a:rPr lang="en-US" dirty="0" smtClean="0">
                <a:solidFill>
                  <a:srgbClr val="000000"/>
                </a:solidFill>
              </a:rPr>
              <a:t>0.29, </a:t>
            </a:r>
            <a:r>
              <a:rPr lang="en-US" i="1" dirty="0">
                <a:solidFill>
                  <a:srgbClr val="000000"/>
                </a:solidFill>
              </a:rPr>
              <a:t>p</a:t>
            </a:r>
            <a:r>
              <a:rPr lang="en-US" dirty="0">
                <a:solidFill>
                  <a:srgbClr val="000000"/>
                </a:solidFill>
              </a:rPr>
              <a:t> =</a:t>
            </a:r>
            <a:r>
              <a:rPr lang="en-US" dirty="0" smtClean="0">
                <a:solidFill>
                  <a:srgbClr val="000000"/>
                </a:solidFill>
              </a:rPr>
              <a:t> .751</a:t>
            </a:r>
          </a:p>
          <a:p>
            <a:r>
              <a:rPr lang="en-US" dirty="0" smtClean="0">
                <a:solidFill>
                  <a:srgbClr val="000000"/>
                </a:solidFill>
              </a:rPr>
              <a:t>Cubic Trend: Partial Eta Squared = .00</a:t>
            </a:r>
            <a:r>
              <a:rPr lang="en-US" dirty="0">
                <a:solidFill>
                  <a:srgbClr val="000000"/>
                </a:solidFill>
              </a:rPr>
              <a:t>, </a:t>
            </a:r>
            <a:r>
              <a:rPr lang="en-US" i="1" dirty="0">
                <a:solidFill>
                  <a:srgbClr val="000000"/>
                </a:solidFill>
              </a:rPr>
              <a:t>F</a:t>
            </a:r>
            <a:r>
              <a:rPr lang="en-US" dirty="0">
                <a:solidFill>
                  <a:srgbClr val="000000"/>
                </a:solidFill>
              </a:rPr>
              <a:t>(1</a:t>
            </a:r>
            <a:r>
              <a:rPr lang="en-US" dirty="0" smtClean="0">
                <a:solidFill>
                  <a:srgbClr val="000000"/>
                </a:solidFill>
              </a:rPr>
              <a:t>) = 0.61, </a:t>
            </a:r>
            <a:r>
              <a:rPr lang="en-US" i="1" dirty="0" smtClean="0">
                <a:solidFill>
                  <a:srgbClr val="000000"/>
                </a:solidFill>
              </a:rPr>
              <a:t>p</a:t>
            </a:r>
            <a:r>
              <a:rPr lang="en-US" dirty="0" smtClean="0">
                <a:solidFill>
                  <a:srgbClr val="000000"/>
                </a:solidFill>
              </a:rPr>
              <a:t> = .541</a:t>
            </a:r>
            <a:endParaRPr lang="en-US" dirty="0">
              <a:solidFill>
                <a:srgbClr val="000000"/>
              </a:solidFill>
            </a:endParaRPr>
          </a:p>
        </p:txBody>
      </p:sp>
      <p:pic>
        <p:nvPicPr>
          <p:cNvPr id="5" name="Picture 4" descr="Twitter_logo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517" y="910315"/>
            <a:ext cx="714565" cy="580937"/>
          </a:xfrm>
          <a:prstGeom prst="rect">
            <a:avLst/>
          </a:prstGeom>
        </p:spPr>
      </p:pic>
    </p:spTree>
    <p:extLst>
      <p:ext uri="{BB962C8B-B14F-4D97-AF65-F5344CB8AC3E}">
        <p14:creationId xmlns:p14="http://schemas.microsoft.com/office/powerpoint/2010/main" val="16355998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46571"/>
            <a:ext cx="91440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4E97D5"/>
                </a:solidFill>
              </a:rPr>
              <a:t>Stigma will decrease over time as increasing contextual information is provided, particularly for participants with lower levels of initial psychological distress.</a:t>
            </a:r>
            <a:endParaRPr lang="en-US" sz="2800" b="1" dirty="0">
              <a:solidFill>
                <a:srgbClr val="4E97D5"/>
              </a:solidFill>
            </a:endParaRPr>
          </a:p>
        </p:txBody>
      </p:sp>
      <p:graphicFrame>
        <p:nvGraphicFramePr>
          <p:cNvPr id="4" name="Chart 3"/>
          <p:cNvGraphicFramePr/>
          <p:nvPr>
            <p:extLst>
              <p:ext uri="{D42A27DB-BD31-4B8C-83A1-F6EECF244321}">
                <p14:modId xmlns:p14="http://schemas.microsoft.com/office/powerpoint/2010/main" val="492292040"/>
              </p:ext>
            </p:extLst>
          </p:nvPr>
        </p:nvGraphicFramePr>
        <p:xfrm>
          <a:off x="922337" y="1708358"/>
          <a:ext cx="7167021" cy="43514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47975" y="5974803"/>
            <a:ext cx="6083717" cy="1200329"/>
          </a:xfrm>
          <a:prstGeom prst="rect">
            <a:avLst/>
          </a:prstGeom>
          <a:noFill/>
        </p:spPr>
        <p:txBody>
          <a:bodyPr wrap="none" rtlCol="0">
            <a:spAutoFit/>
          </a:bodyPr>
          <a:lstStyle/>
          <a:p>
            <a:r>
              <a:rPr lang="en-US" dirty="0">
                <a:solidFill>
                  <a:srgbClr val="000000"/>
                </a:solidFill>
              </a:rPr>
              <a:t>Linear Trend: Partial Eta Squared = .</a:t>
            </a:r>
            <a:r>
              <a:rPr lang="en-US" dirty="0" smtClean="0">
                <a:solidFill>
                  <a:srgbClr val="000000"/>
                </a:solidFill>
              </a:rPr>
              <a:t>00, </a:t>
            </a:r>
            <a:r>
              <a:rPr lang="en-US" i="1" dirty="0" smtClean="0">
                <a:solidFill>
                  <a:srgbClr val="000000"/>
                </a:solidFill>
              </a:rPr>
              <a:t>F</a:t>
            </a:r>
            <a:r>
              <a:rPr lang="en-US" dirty="0" smtClean="0">
                <a:solidFill>
                  <a:srgbClr val="000000"/>
                </a:solidFill>
              </a:rPr>
              <a:t>(1) = 0.55, </a:t>
            </a:r>
            <a:r>
              <a:rPr lang="en-US" i="1" dirty="0" smtClean="0">
                <a:solidFill>
                  <a:srgbClr val="000000"/>
                </a:solidFill>
              </a:rPr>
              <a:t>p</a:t>
            </a:r>
            <a:r>
              <a:rPr lang="en-US" dirty="0" smtClean="0">
                <a:solidFill>
                  <a:srgbClr val="000000"/>
                </a:solidFill>
              </a:rPr>
              <a:t> = .580</a:t>
            </a:r>
          </a:p>
          <a:p>
            <a:r>
              <a:rPr lang="en-US" dirty="0" smtClean="0">
                <a:solidFill>
                  <a:srgbClr val="000000"/>
                </a:solidFill>
              </a:rPr>
              <a:t>Quadratic Trend: Partial Eta Squared = .00, </a:t>
            </a:r>
            <a:r>
              <a:rPr lang="en-US" i="1" dirty="0" smtClean="0">
                <a:solidFill>
                  <a:srgbClr val="000000"/>
                </a:solidFill>
              </a:rPr>
              <a:t>F</a:t>
            </a:r>
            <a:r>
              <a:rPr lang="en-US" dirty="0" smtClean="0">
                <a:solidFill>
                  <a:srgbClr val="000000"/>
                </a:solidFill>
              </a:rPr>
              <a:t>(1) = 1.06, </a:t>
            </a:r>
            <a:r>
              <a:rPr lang="en-US" i="1" dirty="0" smtClean="0">
                <a:solidFill>
                  <a:srgbClr val="000000"/>
                </a:solidFill>
              </a:rPr>
              <a:t>p</a:t>
            </a:r>
            <a:r>
              <a:rPr lang="en-US" dirty="0" smtClean="0">
                <a:solidFill>
                  <a:srgbClr val="000000"/>
                </a:solidFill>
              </a:rPr>
              <a:t> = .348</a:t>
            </a:r>
          </a:p>
          <a:p>
            <a:r>
              <a:rPr lang="en-US" dirty="0" smtClean="0">
                <a:solidFill>
                  <a:srgbClr val="000000"/>
                </a:solidFill>
              </a:rPr>
              <a:t>Cubic Trend: Partial Eta Squared = .00, </a:t>
            </a:r>
            <a:r>
              <a:rPr lang="en-US" i="1" dirty="0">
                <a:solidFill>
                  <a:srgbClr val="000000"/>
                </a:solidFill>
              </a:rPr>
              <a:t>F</a:t>
            </a:r>
            <a:r>
              <a:rPr lang="en-US" dirty="0">
                <a:solidFill>
                  <a:srgbClr val="000000"/>
                </a:solidFill>
              </a:rPr>
              <a:t>(1) = </a:t>
            </a:r>
            <a:r>
              <a:rPr lang="en-US" dirty="0" smtClean="0">
                <a:solidFill>
                  <a:srgbClr val="000000"/>
                </a:solidFill>
              </a:rPr>
              <a:t>0.82, </a:t>
            </a:r>
            <a:r>
              <a:rPr lang="en-US" i="1" dirty="0">
                <a:solidFill>
                  <a:srgbClr val="000000"/>
                </a:solidFill>
              </a:rPr>
              <a:t>p</a:t>
            </a:r>
            <a:r>
              <a:rPr lang="en-US" dirty="0">
                <a:solidFill>
                  <a:srgbClr val="000000"/>
                </a:solidFill>
              </a:rPr>
              <a:t> = </a:t>
            </a:r>
            <a:r>
              <a:rPr lang="en-US" dirty="0" smtClean="0">
                <a:solidFill>
                  <a:srgbClr val="000000"/>
                </a:solidFill>
              </a:rPr>
              <a:t>.442</a:t>
            </a:r>
            <a:endParaRPr lang="en-US" dirty="0">
              <a:solidFill>
                <a:srgbClr val="000000"/>
              </a:solidFill>
            </a:endParaRPr>
          </a:p>
          <a:p>
            <a:endParaRPr lang="en-US" dirty="0">
              <a:solidFill>
                <a:srgbClr val="FF0000"/>
              </a:solidFill>
            </a:endParaRPr>
          </a:p>
        </p:txBody>
      </p:sp>
      <p:pic>
        <p:nvPicPr>
          <p:cNvPr id="5" name="Picture 4" descr="Twitter_logo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9358" y="1127421"/>
            <a:ext cx="714565" cy="580937"/>
          </a:xfrm>
          <a:prstGeom prst="rect">
            <a:avLst/>
          </a:prstGeom>
        </p:spPr>
      </p:pic>
    </p:spTree>
    <p:extLst>
      <p:ext uri="{BB962C8B-B14F-4D97-AF65-F5344CB8AC3E}">
        <p14:creationId xmlns:p14="http://schemas.microsoft.com/office/powerpoint/2010/main" val="16140434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E97D5"/>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i="1" dirty="0" smtClean="0">
                <a:solidFill>
                  <a:schemeClr val="bg1"/>
                </a:solidFill>
              </a:rPr>
              <a:t>A student walks into your 50-minute class, 30 minutes late, on exam day.</a:t>
            </a:r>
            <a:endParaRPr lang="en-US" sz="3600" i="1" dirty="0">
              <a:solidFill>
                <a:schemeClr val="bg1"/>
              </a:solidFill>
            </a:endParaRPr>
          </a:p>
        </p:txBody>
      </p:sp>
      <p:pic>
        <p:nvPicPr>
          <p:cNvPr id="3" name="Picture 2" descr="Twitter_logo_blue.png"/>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6135177" y="849773"/>
            <a:ext cx="939772" cy="764029"/>
          </a:xfrm>
          <a:prstGeom prst="rect">
            <a:avLst/>
          </a:prstGeom>
        </p:spPr>
      </p:pic>
      <p:pic>
        <p:nvPicPr>
          <p:cNvPr id="6" name="Picture 5" descr="des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3210982"/>
            <a:ext cx="3647018" cy="3647018"/>
          </a:xfrm>
          <a:prstGeom prst="rect">
            <a:avLst/>
          </a:prstGeom>
        </p:spPr>
      </p:pic>
    </p:spTree>
    <p:extLst>
      <p:ext uri="{BB962C8B-B14F-4D97-AF65-F5344CB8AC3E}">
        <p14:creationId xmlns:p14="http://schemas.microsoft.com/office/powerpoint/2010/main" val="14913354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5896a00ab803e535c93f50e2cfd331.jpg"/>
          <p:cNvPicPr>
            <a:picLocks noChangeAspect="1"/>
          </p:cNvPicPr>
          <p:nvPr/>
        </p:nvPicPr>
        <p:blipFill>
          <a:blip r:embed="rId3">
            <a:duotone>
              <a:prstClr val="black"/>
              <a:srgbClr val="C2DBF0">
                <a:tint val="45000"/>
                <a:satMod val="400000"/>
              </a:srgbClr>
            </a:duotone>
            <a:extLst>
              <a:ext uri="{28A0092B-C50C-407E-A947-70E740481C1C}">
                <a14:useLocalDpi xmlns:a14="http://schemas.microsoft.com/office/drawing/2010/main" val="0"/>
              </a:ext>
            </a:extLst>
          </a:blip>
          <a:srcRect t="9357"/>
          <a:stretch>
            <a:fillRect/>
          </a:stretch>
        </p:blipFill>
        <p:spPr>
          <a:xfrm>
            <a:off x="0" y="1583473"/>
            <a:ext cx="7649737" cy="4482790"/>
          </a:xfrm>
          <a:prstGeom prst="rect">
            <a:avLst/>
          </a:prstGeom>
        </p:spPr>
      </p:pic>
      <p:sp>
        <p:nvSpPr>
          <p:cNvPr id="3" name="TextBox 2"/>
          <p:cNvSpPr txBox="1"/>
          <p:nvPr/>
        </p:nvSpPr>
        <p:spPr>
          <a:xfrm>
            <a:off x="460375" y="583660"/>
            <a:ext cx="8683625" cy="584776"/>
          </a:xfrm>
          <a:prstGeom prst="rect">
            <a:avLst/>
          </a:prstGeom>
          <a:solidFill>
            <a:schemeClr val="bg1"/>
          </a:solidFill>
          <a:ln>
            <a:noFill/>
          </a:ln>
        </p:spPr>
        <p:txBody>
          <a:bodyPr wrap="square" rtlCol="0">
            <a:spAutoFit/>
          </a:bodyPr>
          <a:lstStyle/>
          <a:p>
            <a:pPr algn="ctr"/>
            <a:r>
              <a:rPr lang="en-US" sz="3200" b="1" dirty="0" smtClean="0">
                <a:solidFill>
                  <a:srgbClr val="4E97D5"/>
                </a:solidFill>
                <a:latin typeface="Verdana" pitchFamily="34" charset="0"/>
                <a:ea typeface="Verdana" pitchFamily="34" charset="0"/>
                <a:cs typeface="Verdana" pitchFamily="34" charset="0"/>
              </a:rPr>
              <a:t>Discussion &amp; Clinical Implications</a:t>
            </a:r>
            <a:endParaRPr lang="en-US" sz="3200" dirty="0"/>
          </a:p>
        </p:txBody>
      </p:sp>
    </p:spTree>
    <p:extLst>
      <p:ext uri="{BB962C8B-B14F-4D97-AF65-F5344CB8AC3E}">
        <p14:creationId xmlns:p14="http://schemas.microsoft.com/office/powerpoint/2010/main" val="556609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E97D5"/>
        </a:solidFill>
        <a:effectLst/>
      </p:bgPr>
    </p:bg>
    <p:spTree>
      <p:nvGrpSpPr>
        <p:cNvPr id="1" name=""/>
        <p:cNvGrpSpPr/>
        <p:nvPr/>
      </p:nvGrpSpPr>
      <p:grpSpPr>
        <a:xfrm>
          <a:off x="0" y="0"/>
          <a:ext cx="0" cy="0"/>
          <a:chOff x="0" y="0"/>
          <a:chExt cx="0" cy="0"/>
        </a:xfrm>
      </p:grpSpPr>
      <p:pic>
        <p:nvPicPr>
          <p:cNvPr id="2" name="Picture 1" descr="dni_cnx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366" y="278908"/>
            <a:ext cx="4402703" cy="4415806"/>
          </a:xfrm>
          <a:prstGeom prst="rect">
            <a:avLst/>
          </a:prstGeom>
        </p:spPr>
      </p:pic>
      <p:sp>
        <p:nvSpPr>
          <p:cNvPr id="4" name="TextBox 3"/>
          <p:cNvSpPr txBox="1"/>
          <p:nvPr/>
        </p:nvSpPr>
        <p:spPr>
          <a:xfrm>
            <a:off x="325648" y="697277"/>
            <a:ext cx="3526971" cy="984885"/>
          </a:xfrm>
          <a:prstGeom prst="rect">
            <a:avLst/>
          </a:prstGeom>
          <a:noFill/>
        </p:spPr>
        <p:txBody>
          <a:bodyPr wrap="square" rtlCol="0">
            <a:spAutoFit/>
          </a:bodyPr>
          <a:lstStyle/>
          <a:p>
            <a:r>
              <a:rPr lang="en-US" sz="4000" b="1" dirty="0" smtClean="0">
                <a:solidFill>
                  <a:schemeClr val="bg1"/>
                </a:solidFill>
              </a:rPr>
              <a:t>Thank you!</a:t>
            </a:r>
          </a:p>
          <a:p>
            <a:endParaRPr lang="en-US" dirty="0"/>
          </a:p>
        </p:txBody>
      </p:sp>
      <p:sp>
        <p:nvSpPr>
          <p:cNvPr id="5" name="Rectangle 4"/>
          <p:cNvSpPr/>
          <p:nvPr/>
        </p:nvSpPr>
        <p:spPr>
          <a:xfrm>
            <a:off x="1980901" y="4694714"/>
            <a:ext cx="5297952" cy="1569660"/>
          </a:xfrm>
          <a:prstGeom prst="rect">
            <a:avLst/>
          </a:prstGeom>
        </p:spPr>
        <p:txBody>
          <a:bodyPr wrap="square">
            <a:spAutoFit/>
          </a:bodyPr>
          <a:lstStyle/>
          <a:p>
            <a:pPr algn="ctr"/>
            <a:r>
              <a:rPr lang="en-US" sz="3200" dirty="0">
                <a:solidFill>
                  <a:schemeClr val="bg1"/>
                </a:solidFill>
              </a:rPr>
              <a:t>Teresa Hulsey</a:t>
            </a:r>
          </a:p>
          <a:p>
            <a:pPr algn="ctr"/>
            <a:r>
              <a:rPr lang="en-US" sz="3200" dirty="0">
                <a:solidFill>
                  <a:schemeClr val="bg1"/>
                </a:solidFill>
              </a:rPr>
              <a:t>University of North Texas</a:t>
            </a:r>
          </a:p>
          <a:p>
            <a:pPr algn="ctr"/>
            <a:r>
              <a:rPr lang="en-US" sz="3200" dirty="0" err="1">
                <a:solidFill>
                  <a:schemeClr val="bg1"/>
                </a:solidFill>
              </a:rPr>
              <a:t>teresahulsey@my.unt.edu</a:t>
            </a:r>
            <a:endParaRPr lang="en-US" sz="3200" dirty="0">
              <a:solidFill>
                <a:schemeClr val="bg1"/>
              </a:solidFill>
            </a:endParaRPr>
          </a:p>
        </p:txBody>
      </p:sp>
    </p:spTree>
    <p:extLst>
      <p:ext uri="{BB962C8B-B14F-4D97-AF65-F5344CB8AC3E}">
        <p14:creationId xmlns:p14="http://schemas.microsoft.com/office/powerpoint/2010/main" val="42121521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E97D5"/>
        </a:solidFill>
        <a:effectLst/>
      </p:bgPr>
    </p:bg>
    <p:spTree>
      <p:nvGrpSpPr>
        <p:cNvPr id="1" name=""/>
        <p:cNvGrpSpPr/>
        <p:nvPr/>
      </p:nvGrpSpPr>
      <p:grpSpPr>
        <a:xfrm>
          <a:off x="0" y="0"/>
          <a:ext cx="0" cy="0"/>
          <a:chOff x="0" y="0"/>
          <a:chExt cx="0" cy="0"/>
        </a:xfrm>
      </p:grpSpPr>
      <p:pic>
        <p:nvPicPr>
          <p:cNvPr id="5" name="Picture 4" descr="Taylor 1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34" y="0"/>
            <a:ext cx="6911995" cy="1825223"/>
          </a:xfrm>
          <a:prstGeom prst="rect">
            <a:avLst/>
          </a:prstGeom>
        </p:spPr>
      </p:pic>
      <p:pic>
        <p:nvPicPr>
          <p:cNvPr id="4" name="Picture 3" descr="Taylor 1_3.jpg"/>
          <p:cNvPicPr>
            <a:picLocks noChangeAspect="1"/>
          </p:cNvPicPr>
          <p:nvPr/>
        </p:nvPicPr>
        <p:blipFill rotWithShape="1">
          <a:blip r:embed="rId4">
            <a:extLst>
              <a:ext uri="{28A0092B-C50C-407E-A947-70E740481C1C}">
                <a14:useLocalDpi xmlns:a14="http://schemas.microsoft.com/office/drawing/2010/main" val="0"/>
              </a:ext>
            </a:extLst>
          </a:blip>
          <a:srcRect t="5157"/>
          <a:stretch/>
        </p:blipFill>
        <p:spPr>
          <a:xfrm>
            <a:off x="1283734" y="1771834"/>
            <a:ext cx="6911997" cy="1731103"/>
          </a:xfrm>
          <a:prstGeom prst="rect">
            <a:avLst/>
          </a:prstGeom>
        </p:spPr>
      </p:pic>
      <p:pic>
        <p:nvPicPr>
          <p:cNvPr id="3" name="Picture 2" descr="Taylor 1_2.jpg"/>
          <p:cNvPicPr>
            <a:picLocks noChangeAspect="1"/>
          </p:cNvPicPr>
          <p:nvPr/>
        </p:nvPicPr>
        <p:blipFill rotWithShape="1">
          <a:blip r:embed="rId5">
            <a:extLst>
              <a:ext uri="{28A0092B-C50C-407E-A947-70E740481C1C}">
                <a14:useLocalDpi xmlns:a14="http://schemas.microsoft.com/office/drawing/2010/main" val="0"/>
              </a:ext>
            </a:extLst>
          </a:blip>
          <a:srcRect t="5339"/>
          <a:stretch/>
        </p:blipFill>
        <p:spPr>
          <a:xfrm>
            <a:off x="1283734" y="3449651"/>
            <a:ext cx="6911995" cy="1727776"/>
          </a:xfrm>
          <a:prstGeom prst="rect">
            <a:avLst/>
          </a:prstGeom>
        </p:spPr>
      </p:pic>
      <p:pic>
        <p:nvPicPr>
          <p:cNvPr id="2" name="Picture 1" descr="Taylor 1_1.jpg"/>
          <p:cNvPicPr>
            <a:picLocks noChangeAspect="1"/>
          </p:cNvPicPr>
          <p:nvPr/>
        </p:nvPicPr>
        <p:blipFill rotWithShape="1">
          <a:blip r:embed="rId6">
            <a:extLst>
              <a:ext uri="{28A0092B-C50C-407E-A947-70E740481C1C}">
                <a14:useLocalDpi xmlns:a14="http://schemas.microsoft.com/office/drawing/2010/main" val="0"/>
              </a:ext>
            </a:extLst>
          </a:blip>
          <a:srcRect t="4995"/>
          <a:stretch/>
        </p:blipFill>
        <p:spPr>
          <a:xfrm>
            <a:off x="1283734" y="5123947"/>
            <a:ext cx="6911995" cy="1734053"/>
          </a:xfrm>
          <a:prstGeom prst="rect">
            <a:avLst/>
          </a:prstGeom>
        </p:spPr>
      </p:pic>
    </p:spTree>
    <p:extLst>
      <p:ext uri="{BB962C8B-B14F-4D97-AF65-F5344CB8AC3E}">
        <p14:creationId xmlns:p14="http://schemas.microsoft.com/office/powerpoint/2010/main" val="39859562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_And_Black_by_david_plus_1.jpg"/>
          <p:cNvPicPr>
            <a:picLocks noChangeAspect="1"/>
          </p:cNvPicPr>
          <p:nvPr/>
        </p:nvPicPr>
        <p:blipFill>
          <a:blip r:embed="rId3">
            <a:duotone>
              <a:prstClr val="black"/>
              <a:srgbClr val="4D96D4">
                <a:tint val="45000"/>
                <a:satMod val="400000"/>
              </a:srgbClr>
            </a:duotone>
            <a:extLst>
              <a:ext uri="{28A0092B-C50C-407E-A947-70E740481C1C}">
                <a14:useLocalDpi xmlns:a14="http://schemas.microsoft.com/office/drawing/2010/main" val="0"/>
              </a:ext>
            </a:extLst>
          </a:blip>
          <a:stretch>
            <a:fillRect/>
          </a:stretch>
        </p:blipFill>
        <p:spPr>
          <a:xfrm>
            <a:off x="0" y="0"/>
            <a:ext cx="9264075" cy="6858000"/>
          </a:xfrm>
          <a:prstGeom prst="rect">
            <a:avLst/>
          </a:prstGeom>
        </p:spPr>
      </p:pic>
      <p:sp>
        <p:nvSpPr>
          <p:cNvPr id="6" name="TextBox 5"/>
          <p:cNvSpPr txBox="1"/>
          <p:nvPr/>
        </p:nvSpPr>
        <p:spPr>
          <a:xfrm>
            <a:off x="4802990" y="5600360"/>
            <a:ext cx="4444803" cy="707886"/>
          </a:xfrm>
          <a:prstGeom prst="rect">
            <a:avLst/>
          </a:prstGeom>
          <a:solidFill>
            <a:schemeClr val="bg1"/>
          </a:solidFill>
          <a:ln>
            <a:solidFill>
              <a:schemeClr val="tx1"/>
            </a:solidFill>
          </a:ln>
        </p:spPr>
        <p:txBody>
          <a:bodyPr wrap="square" rtlCol="0">
            <a:spAutoFit/>
          </a:bodyPr>
          <a:lstStyle/>
          <a:p>
            <a:pPr algn="ctr"/>
            <a:r>
              <a:rPr lang="en-US" sz="4000" dirty="0" smtClean="0"/>
              <a:t>CONTEXT</a:t>
            </a:r>
            <a:endParaRPr lang="en-US" sz="4000" dirty="0"/>
          </a:p>
        </p:txBody>
      </p:sp>
    </p:spTree>
    <p:extLst>
      <p:ext uri="{BB962C8B-B14F-4D97-AF65-F5344CB8AC3E}">
        <p14:creationId xmlns:p14="http://schemas.microsoft.com/office/powerpoint/2010/main" val="38362760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E97D5"/>
                </a:solidFill>
                <a:latin typeface="Verdana" pitchFamily="34" charset="0"/>
                <a:ea typeface="Verdana" pitchFamily="34" charset="0"/>
                <a:cs typeface="Verdana" pitchFamily="34" charset="0"/>
              </a:rPr>
              <a:t>Context</a:t>
            </a:r>
            <a:endParaRPr lang="en-US" dirty="0"/>
          </a:p>
        </p:txBody>
      </p:sp>
      <p:sp>
        <p:nvSpPr>
          <p:cNvPr id="3" name="Content Placeholder 2"/>
          <p:cNvSpPr>
            <a:spLocks noGrp="1"/>
          </p:cNvSpPr>
          <p:nvPr>
            <p:ph idx="1"/>
          </p:nvPr>
        </p:nvSpPr>
        <p:spPr/>
        <p:txBody>
          <a:bodyPr>
            <a:normAutofit/>
          </a:bodyPr>
          <a:lstStyle/>
          <a:p>
            <a:r>
              <a:rPr lang="en-US" dirty="0" smtClean="0"/>
              <a:t>Gaining more information about the behavior apart from the context (e.g., did the student walk in quietly, or begin throwing papers around?) will not make more sense of the behavior</a:t>
            </a:r>
          </a:p>
          <a:p>
            <a:r>
              <a:rPr lang="en-US" dirty="0" smtClean="0"/>
              <a:t>Behavior not separate from context </a:t>
            </a:r>
            <a:r>
              <a:rPr lang="en-US" sz="1900" dirty="0"/>
              <a:t>(Hayes, Holmes, &amp; Wilson, 2012)</a:t>
            </a:r>
          </a:p>
          <a:p>
            <a:endParaRPr lang="en-US" dirty="0" smtClean="0"/>
          </a:p>
          <a:p>
            <a:pPr marL="0" indent="0">
              <a:buNone/>
            </a:pPr>
            <a:endParaRPr lang="en-US" dirty="0"/>
          </a:p>
        </p:txBody>
      </p:sp>
      <p:pic>
        <p:nvPicPr>
          <p:cNvPr id="4" name="Picture 6" descr="http://www.inspectorinsight.com/wp-content/uploads/2014/05/context-matters.jpg"/>
          <p:cNvPicPr>
            <a:picLocks noChangeAspect="1" noChangeArrowheads="1"/>
          </p:cNvPicPr>
          <p:nvPr/>
        </p:nvPicPr>
        <p:blipFill>
          <a:blip r:embed="rId3"/>
          <a:srcRect/>
          <a:stretch>
            <a:fillRect/>
          </a:stretch>
        </p:blipFill>
        <p:spPr bwMode="auto">
          <a:xfrm>
            <a:off x="5731008" y="4757375"/>
            <a:ext cx="3174278" cy="2100625"/>
          </a:xfrm>
          <a:prstGeom prst="rect">
            <a:avLst/>
          </a:prstGeom>
          <a:noFill/>
        </p:spPr>
      </p:pic>
    </p:spTree>
    <p:extLst>
      <p:ext uri="{BB962C8B-B14F-4D97-AF65-F5344CB8AC3E}">
        <p14:creationId xmlns:p14="http://schemas.microsoft.com/office/powerpoint/2010/main" val="36581066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84cbdadb9d49713c6161c61cca96d48.jpg"/>
          <p:cNvPicPr>
            <a:picLocks noChangeAspect="1"/>
          </p:cNvPicPr>
          <p:nvPr/>
        </p:nvPicPr>
        <p:blipFill>
          <a:blip r:embed="rId3">
            <a:duotone>
              <a:prstClr val="black"/>
              <a:srgbClr val="4E97D5">
                <a:tint val="45000"/>
                <a:satMod val="400000"/>
              </a:srgbClr>
            </a:duotone>
            <a:extLst>
              <a:ext uri="{28A0092B-C50C-407E-A947-70E740481C1C}">
                <a14:useLocalDpi xmlns:a14="http://schemas.microsoft.com/office/drawing/2010/main" val="0"/>
              </a:ext>
            </a:extLst>
          </a:blip>
          <a:stretch>
            <a:fillRect/>
          </a:stretch>
        </p:blipFill>
        <p:spPr>
          <a:xfrm>
            <a:off x="0" y="1"/>
            <a:ext cx="9178669" cy="6858000"/>
          </a:xfrm>
          <a:prstGeom prst="rect">
            <a:avLst/>
          </a:prstGeom>
        </p:spPr>
      </p:pic>
      <p:sp>
        <p:nvSpPr>
          <p:cNvPr id="3" name="TextBox 2"/>
          <p:cNvSpPr txBox="1"/>
          <p:nvPr/>
        </p:nvSpPr>
        <p:spPr>
          <a:xfrm>
            <a:off x="0" y="5600360"/>
            <a:ext cx="9143999" cy="707886"/>
          </a:xfrm>
          <a:prstGeom prst="rect">
            <a:avLst/>
          </a:prstGeom>
          <a:solidFill>
            <a:schemeClr val="bg1"/>
          </a:solidFill>
          <a:ln>
            <a:solidFill>
              <a:schemeClr val="tx1"/>
            </a:solidFill>
          </a:ln>
        </p:spPr>
        <p:txBody>
          <a:bodyPr wrap="square" rtlCol="0">
            <a:spAutoFit/>
          </a:bodyPr>
          <a:lstStyle/>
          <a:p>
            <a:pPr algn="ctr"/>
            <a:r>
              <a:rPr lang="en-US" sz="4000" dirty="0" smtClean="0"/>
              <a:t>FUNDAMENTAL ATTRIBUTION ERROR</a:t>
            </a:r>
            <a:endParaRPr lang="en-US" sz="4000" dirty="0"/>
          </a:p>
        </p:txBody>
      </p:sp>
    </p:spTree>
    <p:extLst>
      <p:ext uri="{BB962C8B-B14F-4D97-AF65-F5344CB8AC3E}">
        <p14:creationId xmlns:p14="http://schemas.microsoft.com/office/powerpoint/2010/main" val="12380306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02091"/>
            <a:ext cx="9143999" cy="707886"/>
          </a:xfrm>
          <a:prstGeom prst="rect">
            <a:avLst/>
          </a:prstGeom>
          <a:solidFill>
            <a:schemeClr val="bg1"/>
          </a:solidFill>
          <a:ln>
            <a:noFill/>
          </a:ln>
        </p:spPr>
        <p:txBody>
          <a:bodyPr wrap="square" rtlCol="0">
            <a:spAutoFit/>
          </a:bodyPr>
          <a:lstStyle/>
          <a:p>
            <a:pPr algn="ctr"/>
            <a:r>
              <a:rPr lang="en-US" sz="4000" b="1" dirty="0" smtClean="0">
                <a:solidFill>
                  <a:srgbClr val="4E97D5"/>
                </a:solidFill>
                <a:latin typeface="Verdana" pitchFamily="34" charset="0"/>
                <a:ea typeface="Verdana" pitchFamily="34" charset="0"/>
                <a:cs typeface="Verdana" pitchFamily="34" charset="0"/>
              </a:rPr>
              <a:t>Fundamental Attribution Error</a:t>
            </a:r>
          </a:p>
        </p:txBody>
      </p:sp>
      <p:pic>
        <p:nvPicPr>
          <p:cNvPr id="28676" name="Picture 4" descr="https://tribzap2it.files.wordpress.com/2015/10/diamondbacks-girls-selfies-mlb-game.jpg"/>
          <p:cNvPicPr>
            <a:picLocks noChangeAspect="1" noChangeArrowheads="1"/>
          </p:cNvPicPr>
          <p:nvPr/>
        </p:nvPicPr>
        <p:blipFill>
          <a:blip r:embed="rId3"/>
          <a:srcRect/>
          <a:stretch>
            <a:fillRect/>
          </a:stretch>
        </p:blipFill>
        <p:spPr bwMode="auto">
          <a:xfrm>
            <a:off x="1" y="1209977"/>
            <a:ext cx="8572500" cy="4819650"/>
          </a:xfrm>
          <a:prstGeom prst="rect">
            <a:avLst/>
          </a:prstGeom>
          <a:noFill/>
        </p:spPr>
      </p:pic>
    </p:spTree>
    <p:extLst>
      <p:ext uri="{BB962C8B-B14F-4D97-AF65-F5344CB8AC3E}">
        <p14:creationId xmlns:p14="http://schemas.microsoft.com/office/powerpoint/2010/main" val="14293761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4E97D5"/>
                </a:solidFill>
                <a:latin typeface="Verdana" pitchFamily="34" charset="0"/>
                <a:ea typeface="Verdana" pitchFamily="34" charset="0"/>
                <a:cs typeface="Verdana" pitchFamily="34" charset="0"/>
              </a:rPr>
              <a:t>Psychological Flexibility</a:t>
            </a:r>
            <a:endParaRPr lang="en-US" dirty="0"/>
          </a:p>
        </p:txBody>
      </p:sp>
      <p:sp>
        <p:nvSpPr>
          <p:cNvPr id="4" name="Content Placeholder 3"/>
          <p:cNvSpPr>
            <a:spLocks noGrp="1"/>
          </p:cNvSpPr>
          <p:nvPr>
            <p:ph idx="1"/>
          </p:nvPr>
        </p:nvSpPr>
        <p:spPr>
          <a:xfrm>
            <a:off x="457200" y="1423282"/>
            <a:ext cx="8229600" cy="4525963"/>
          </a:xfrm>
        </p:spPr>
        <p:txBody>
          <a:bodyPr>
            <a:normAutofit fontScale="92500"/>
          </a:bodyPr>
          <a:lstStyle/>
          <a:p>
            <a:r>
              <a:rPr lang="en-US" dirty="0"/>
              <a:t>T</a:t>
            </a:r>
            <a:r>
              <a:rPr lang="en-US" dirty="0" smtClean="0"/>
              <a:t>he </a:t>
            </a:r>
            <a:r>
              <a:rPr lang="en-US" dirty="0"/>
              <a:t>ability to contact the present moment more fully as a conscious human being, and to change or persist in behavior when doing so serves valued ends </a:t>
            </a:r>
            <a:r>
              <a:rPr lang="en-US" sz="2000" dirty="0"/>
              <a:t>(</a:t>
            </a:r>
            <a:r>
              <a:rPr lang="en-US" sz="2000" dirty="0" err="1"/>
              <a:t>contextualscience.org</a:t>
            </a:r>
            <a:r>
              <a:rPr lang="en-US" sz="2000" dirty="0"/>
              <a:t>)</a:t>
            </a:r>
            <a:r>
              <a:rPr lang="en-US" dirty="0"/>
              <a:t>.</a:t>
            </a:r>
            <a:endParaRPr lang="en-US" b="1" dirty="0">
              <a:solidFill>
                <a:srgbClr val="FF0000"/>
              </a:solidFill>
            </a:endParaRPr>
          </a:p>
          <a:p>
            <a:r>
              <a:rPr lang="en-US" dirty="0" smtClean="0"/>
              <a:t>Dynamic processes unfolding </a:t>
            </a:r>
            <a:r>
              <a:rPr lang="en-US" dirty="0"/>
              <a:t>over </a:t>
            </a:r>
            <a:r>
              <a:rPr lang="en-US" dirty="0" smtClean="0"/>
              <a:t>time</a:t>
            </a:r>
          </a:p>
          <a:p>
            <a:pPr lvl="1"/>
            <a:r>
              <a:rPr lang="en-US" dirty="0" smtClean="0"/>
              <a:t>How a person shifts perspective</a:t>
            </a:r>
            <a:r>
              <a:rPr lang="en-US" dirty="0"/>
              <a:t> </a:t>
            </a:r>
            <a:r>
              <a:rPr lang="en-US" sz="2100" dirty="0" smtClean="0"/>
              <a:t>(</a:t>
            </a:r>
            <a:r>
              <a:rPr lang="en-US" sz="2100" dirty="0" err="1"/>
              <a:t>Kashdan</a:t>
            </a:r>
            <a:r>
              <a:rPr lang="en-US" sz="2100" dirty="0"/>
              <a:t> &amp; </a:t>
            </a:r>
            <a:r>
              <a:rPr lang="en-US" sz="2100" dirty="0" err="1"/>
              <a:t>Rottenberg</a:t>
            </a:r>
            <a:r>
              <a:rPr lang="en-US" sz="2100" dirty="0"/>
              <a:t>, 2010</a:t>
            </a:r>
            <a:r>
              <a:rPr lang="en-US" sz="2100" dirty="0" smtClean="0"/>
              <a:t>)</a:t>
            </a:r>
            <a:endParaRPr lang="en-US" sz="2100" dirty="0"/>
          </a:p>
          <a:p>
            <a:r>
              <a:rPr lang="en-US" dirty="0" smtClean="0"/>
              <a:t>Psychological inflexibility is significantly positively correlated with psychological distress </a:t>
            </a:r>
            <a:r>
              <a:rPr lang="en-US" sz="2100" dirty="0"/>
              <a:t>(Bardeen &amp; Fergus, 2016; </a:t>
            </a:r>
            <a:r>
              <a:rPr lang="en-US" sz="2100" dirty="0" err="1"/>
              <a:t>Feldner</a:t>
            </a:r>
            <a:r>
              <a:rPr lang="en-US" sz="2100" dirty="0"/>
              <a:t>, </a:t>
            </a:r>
            <a:r>
              <a:rPr lang="en-US" sz="2100" dirty="0" err="1"/>
              <a:t>Zvolensky</a:t>
            </a:r>
            <a:r>
              <a:rPr lang="en-US" sz="2100" dirty="0"/>
              <a:t>, </a:t>
            </a:r>
            <a:r>
              <a:rPr lang="en-US" sz="2100" dirty="0" err="1"/>
              <a:t>Eifert</a:t>
            </a:r>
            <a:r>
              <a:rPr lang="en-US" sz="2100" dirty="0"/>
              <a:t>, &amp; </a:t>
            </a:r>
            <a:r>
              <a:rPr lang="en-US" sz="2100" dirty="0" err="1"/>
              <a:t>Spira</a:t>
            </a:r>
            <a:r>
              <a:rPr lang="en-US" sz="2100" dirty="0"/>
              <a:t>, 2003) </a:t>
            </a:r>
          </a:p>
          <a:p>
            <a:pPr marL="0" indent="0">
              <a:buNone/>
            </a:pPr>
            <a:endParaRPr lang="en-US" dirty="0" smtClean="0"/>
          </a:p>
          <a:p>
            <a:endParaRPr lang="en-US" dirty="0"/>
          </a:p>
        </p:txBody>
      </p:sp>
    </p:spTree>
    <p:extLst>
      <p:ext uri="{BB962C8B-B14F-4D97-AF65-F5344CB8AC3E}">
        <p14:creationId xmlns:p14="http://schemas.microsoft.com/office/powerpoint/2010/main" val="4437457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vim.com-26224.jpg"/>
          <p:cNvPicPr>
            <a:picLocks noChangeAspect="1"/>
          </p:cNvPicPr>
          <p:nvPr/>
        </p:nvPicPr>
        <p:blipFill>
          <a:blip r:embed="rId3">
            <a:duotone>
              <a:prstClr val="black"/>
              <a:srgbClr val="4E97D5">
                <a:tint val="45000"/>
                <a:satMod val="400000"/>
              </a:srgbClr>
            </a:duotone>
            <a:extLst>
              <a:ext uri="{28A0092B-C50C-407E-A947-70E740481C1C}">
                <a14:useLocalDpi xmlns:a14="http://schemas.microsoft.com/office/drawing/2010/main" val="0"/>
              </a:ext>
            </a:extLst>
          </a:blip>
          <a:stretch>
            <a:fillRect/>
          </a:stretch>
        </p:blipFill>
        <p:spPr>
          <a:xfrm>
            <a:off x="0" y="-1188449"/>
            <a:ext cx="9143999" cy="8046449"/>
          </a:xfrm>
          <a:prstGeom prst="rect">
            <a:avLst/>
          </a:prstGeom>
        </p:spPr>
      </p:pic>
      <p:sp>
        <p:nvSpPr>
          <p:cNvPr id="3" name="TextBox 2"/>
          <p:cNvSpPr txBox="1"/>
          <p:nvPr/>
        </p:nvSpPr>
        <p:spPr>
          <a:xfrm>
            <a:off x="0" y="5600360"/>
            <a:ext cx="9143999" cy="707886"/>
          </a:xfrm>
          <a:prstGeom prst="rect">
            <a:avLst/>
          </a:prstGeom>
          <a:solidFill>
            <a:schemeClr val="bg1"/>
          </a:solidFill>
          <a:ln>
            <a:solidFill>
              <a:schemeClr val="tx1"/>
            </a:solidFill>
          </a:ln>
        </p:spPr>
        <p:txBody>
          <a:bodyPr wrap="square" rtlCol="0">
            <a:spAutoFit/>
          </a:bodyPr>
          <a:lstStyle/>
          <a:p>
            <a:pPr algn="ctr"/>
            <a:r>
              <a:rPr lang="en-US" sz="4000" dirty="0" smtClean="0"/>
              <a:t>MENTAL HEALTH</a:t>
            </a:r>
            <a:endParaRPr lang="en-US" sz="4000" dirty="0"/>
          </a:p>
        </p:txBody>
      </p:sp>
    </p:spTree>
    <p:extLst>
      <p:ext uri="{BB962C8B-B14F-4D97-AF65-F5344CB8AC3E}">
        <p14:creationId xmlns:p14="http://schemas.microsoft.com/office/powerpoint/2010/main" val="8715845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12126</TotalTime>
  <Words>1363</Words>
  <Application>Microsoft Macintosh PowerPoint</Application>
  <PresentationFormat>On-screen Show (4:3)</PresentationFormat>
  <Paragraphs>136</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JUDGMENT ON THE BUS GOES ROUND AND ROUND:  </vt:lpstr>
      <vt:lpstr>PowerPoint Presentation</vt:lpstr>
      <vt:lpstr>PowerPoint Presentation</vt:lpstr>
      <vt:lpstr>PowerPoint Presentation</vt:lpstr>
      <vt:lpstr>Context</vt:lpstr>
      <vt:lpstr>PowerPoint Presentation</vt:lpstr>
      <vt:lpstr>PowerPoint Presentation</vt:lpstr>
      <vt:lpstr>Psychological Flexibility</vt:lpstr>
      <vt:lpstr>PowerPoint Presentation</vt:lpstr>
      <vt:lpstr>PowerPoint Presentation</vt:lpstr>
      <vt:lpstr>The Original Study</vt:lpstr>
      <vt:lpstr>The Present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Judgment on the bus goes round and round:</dc:title>
  <dc:creator>Danielle Moyer</dc:creator>
  <cp:lastModifiedBy>Teresa Hulsey</cp:lastModifiedBy>
  <cp:revision>146</cp:revision>
  <dcterms:created xsi:type="dcterms:W3CDTF">2016-06-04T17:26:23Z</dcterms:created>
  <dcterms:modified xsi:type="dcterms:W3CDTF">2016-07-06T19:31:23Z</dcterms:modified>
</cp:coreProperties>
</file>